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4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5" userDrawn="1">
          <p15:clr>
            <a:srgbClr val="A4A3A4"/>
          </p15:clr>
        </p15:guide>
        <p15:guide id="2" pos="15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FFFFFF"/>
    <a:srgbClr val="AEAEAE"/>
    <a:srgbClr val="BEC7C7"/>
    <a:srgbClr val="886C68"/>
    <a:srgbClr val="EEE9E2"/>
    <a:srgbClr val="DDD4C5"/>
    <a:srgbClr val="D2C7B4"/>
    <a:srgbClr val="CAC4AA"/>
    <a:srgbClr val="CAB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D0AC0-261B-42ED-A6F8-0637CCB01264}" v="1" dt="2026-07-01T09:23:16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78" y="58"/>
      </p:cViewPr>
      <p:guideLst>
        <p:guide orient="horz" pos="2925"/>
        <p:guide pos="15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a Scrocca" userId="4222be74-3e2b-407c-a148-11a3f795beff" providerId="ADAL" clId="{D6721B59-060C-4AF9-8065-A5F1237AE503}"/>
    <pc:docChg chg="modSld">
      <pc:chgData name="Eugenia Scrocca" userId="4222be74-3e2b-407c-a148-11a3f795beff" providerId="ADAL" clId="{D6721B59-060C-4AF9-8065-A5F1237AE503}" dt="2026-07-01T09:23:04.492" v="8" actId="20577"/>
      <pc:docMkLst>
        <pc:docMk/>
      </pc:docMkLst>
      <pc:sldChg chg="modSp mod">
        <pc:chgData name="Eugenia Scrocca" userId="4222be74-3e2b-407c-a148-11a3f795beff" providerId="ADAL" clId="{D6721B59-060C-4AF9-8065-A5F1237AE503}" dt="2026-07-01T09:23:04.492" v="8" actId="20577"/>
        <pc:sldMkLst>
          <pc:docMk/>
          <pc:sldMk cId="2687925276" sldId="264"/>
        </pc:sldMkLst>
        <pc:spChg chg="mod">
          <ac:chgData name="Eugenia Scrocca" userId="4222be74-3e2b-407c-a148-11a3f795beff" providerId="ADAL" clId="{D6721B59-060C-4AF9-8065-A5F1237AE503}" dt="2026-07-01T09:23:04.492" v="8" actId="20577"/>
          <ac:spMkLst>
            <pc:docMk/>
            <pc:sldMk cId="2687925276" sldId="264"/>
            <ac:spMk id="18" creationId="{36A27550-F8B7-2920-575D-DBB28FB0FD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005C1-235E-ACC0-DD33-E47F887F2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1B3536-73CC-09D3-F0E0-3DF58C446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6F970E-CEB7-2421-F36C-4E4A588F6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F0B8FD-B40B-DA96-4833-43B21CCFF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02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teams.microsoft.com/meet/351122012952646?p=Y2H8arWnzN49OcMgq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D55B5-C39C-4DBC-8311-78AD196C1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99EE675-16A5-588B-B808-2D994549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1441" r="12286"/>
          <a:stretch>
            <a:fillRect/>
          </a:stretch>
        </p:blipFill>
        <p:spPr>
          <a:xfrm>
            <a:off x="0" y="2556941"/>
            <a:ext cx="6858000" cy="650981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9FEDF2-8A07-9F04-B0D6-0CAA8859E181}"/>
              </a:ext>
            </a:extLst>
          </p:cNvPr>
          <p:cNvSpPr txBox="1"/>
          <p:nvPr/>
        </p:nvSpPr>
        <p:spPr>
          <a:xfrm>
            <a:off x="0" y="2046804"/>
            <a:ext cx="687171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fontAlgn="base">
              <a:buNone/>
            </a:pPr>
            <a:endParaRPr lang="it-IT" sz="1600" spc="-7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85725" fontAlgn="base">
              <a:buNone/>
            </a:pPr>
            <a:r>
              <a:rPr lang="it-IT" sz="1600" spc="-70" dirty="0">
                <a:solidFill>
                  <a:schemeClr val="bg1"/>
                </a:solidFill>
                <a:latin typeface="Garamond" panose="02020404030301010803" pitchFamily="18" charset="0"/>
              </a:rPr>
              <a:t>Martedì 16 giugno </a:t>
            </a:r>
          </a:p>
          <a:p>
            <a:pPr marL="85725" fontAlgn="base">
              <a:buNone/>
            </a:pPr>
            <a:r>
              <a:rPr lang="it-IT" sz="1600" spc="-70" dirty="0">
                <a:solidFill>
                  <a:schemeClr val="bg1"/>
                </a:solidFill>
                <a:latin typeface="Garamond" panose="02020404030301010803" pitchFamily="18" charset="0"/>
              </a:rPr>
              <a:t>aula _______h.14.30 </a:t>
            </a:r>
          </a:p>
          <a:p>
            <a:pPr marL="85725" fontAlgn="base">
              <a:buNone/>
            </a:pPr>
            <a:endParaRPr lang="it-IT" sz="1600" spc="-7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85725" fontAlgn="base">
              <a:buNone/>
            </a:pPr>
            <a:endParaRPr lang="it-IT" sz="1600" spc="-7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85725" fontAlgn="base">
              <a:buNone/>
            </a:pPr>
            <a:r>
              <a:rPr lang="it-IT" sz="2400" b="1" spc="-70" dirty="0">
                <a:solidFill>
                  <a:schemeClr val="bg1"/>
                </a:solidFill>
                <a:latin typeface="Garamond" panose="02020404030301010803" pitchFamily="18" charset="0"/>
              </a:rPr>
              <a:t>Francisco Javier Gallego Roca</a:t>
            </a:r>
          </a:p>
          <a:p>
            <a:pPr marL="85725" fontAlgn="base">
              <a:buNone/>
            </a:pPr>
            <a:endParaRPr lang="it-IT" sz="1000" b="1" spc="-7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it-IT" dirty="0"/>
          </a:p>
          <a:p>
            <a:r>
              <a:rPr lang="it-IT" dirty="0"/>
              <a:t> </a:t>
            </a:r>
            <a:endParaRPr lang="it-IT" sz="2200" b="1" spc="100" dirty="0">
              <a:solidFill>
                <a:schemeClr val="bg1"/>
              </a:solidFill>
              <a:latin typeface="Garamond Premr Pro Smbd" panose="020206020605060204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9078B2-CD8B-5D30-C5DD-AE584949AE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1441" r="12286" b="73493"/>
          <a:stretch>
            <a:fillRect/>
          </a:stretch>
        </p:blipFill>
        <p:spPr>
          <a:xfrm>
            <a:off x="-4030" y="0"/>
            <a:ext cx="6871715" cy="380274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C1CDBF-EFCD-069C-B57E-4DB6C47EBDE2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9F95AD0-AE50-A7B9-78A4-726FF0500C8C}"/>
              </a:ext>
            </a:extLst>
          </p:cNvPr>
          <p:cNvGrpSpPr/>
          <p:nvPr/>
        </p:nvGrpSpPr>
        <p:grpSpPr>
          <a:xfrm>
            <a:off x="119686" y="158114"/>
            <a:ext cx="3003597" cy="679930"/>
            <a:chOff x="304234" y="95261"/>
            <a:chExt cx="2431007" cy="550311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0D608F1E-1EF2-28E1-9C18-868372D79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355905D-DBF2-CAB1-C2DA-F6C70C4D7E72}"/>
                </a:ext>
              </a:extLst>
            </p:cNvPr>
            <p:cNvSpPr txBox="1"/>
            <p:nvPr/>
          </p:nvSpPr>
          <p:spPr>
            <a:xfrm>
              <a:off x="555921" y="430128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A27550-F8B7-2920-575D-DBB28FB0FDF3}"/>
              </a:ext>
            </a:extLst>
          </p:cNvPr>
          <p:cNvSpPr txBox="1"/>
          <p:nvPr/>
        </p:nvSpPr>
        <p:spPr>
          <a:xfrm>
            <a:off x="71876" y="956549"/>
            <a:ext cx="687171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fontAlgn="base">
              <a:buNone/>
            </a:pPr>
            <a:endParaRPr lang="it-IT" sz="1600" spc="-7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85725" fontAlgn="base">
              <a:buNone/>
            </a:pPr>
            <a:r>
              <a:rPr lang="it-IT" sz="1600" spc="-70" dirty="0">
                <a:solidFill>
                  <a:srgbClr val="084F6A"/>
                </a:solidFill>
                <a:latin typeface="Garamond" panose="02020404030301010803" pitchFamily="18" charset="0"/>
              </a:rPr>
              <a:t>Martedì 14 luglio | on line su piattaforma Microsoft Teams </a:t>
            </a:r>
            <a:r>
              <a:rPr lang="it-IT" sz="1600" spc="-70" dirty="0">
                <a:solidFill>
                  <a:srgbClr val="084F6A"/>
                </a:solidFill>
                <a:latin typeface="Garamond" panose="02020404030301010803" pitchFamily="18" charset="0"/>
                <a:hlinkClick r:id="rId7"/>
              </a:rPr>
              <a:t>link</a:t>
            </a:r>
            <a:r>
              <a:rPr lang="it-IT" sz="1600" spc="-70" dirty="0">
                <a:solidFill>
                  <a:srgbClr val="084F6A"/>
                </a:solidFill>
                <a:latin typeface="Garamond" panose="02020404030301010803" pitchFamily="18" charset="0"/>
              </a:rPr>
              <a:t> h.10.00 </a:t>
            </a:r>
          </a:p>
          <a:p>
            <a:pPr marL="85725" fontAlgn="base">
              <a:buNone/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marL="85725" fontAlgn="base">
              <a:buNone/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Francisco Javier Gallego Roca </a:t>
            </a:r>
          </a:p>
          <a:p>
            <a:pPr marL="85725" fontAlgn="base">
              <a:buNone/>
            </a:pPr>
            <a:r>
              <a:rPr lang="it-IT" sz="1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Universidad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de Granada</a:t>
            </a:r>
          </a:p>
          <a:p>
            <a:pPr marL="85725" fontAlgn="base">
              <a:buNone/>
            </a:pPr>
            <a:endParaRPr lang="it-IT" sz="2400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marL="2247900" fontAlgn="base">
              <a:buNone/>
            </a:pPr>
            <a:r>
              <a:rPr lang="it-IT" sz="48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Granada</a:t>
            </a:r>
            <a:r>
              <a:rPr lang="it-IT" sz="2400" b="1" i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</a:t>
            </a:r>
          </a:p>
          <a:p>
            <a:pPr marL="92075"/>
            <a:r>
              <a:rPr lang="it-IT" sz="20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L’Alhambra</a:t>
            </a:r>
            <a:r>
              <a:rPr lang="it-IT" sz="22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</a:t>
            </a:r>
            <a:r>
              <a:rPr lang="it-IT" sz="14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- Teoria, storia e criteri del restauro dall'Ottocento ad oggi </a:t>
            </a:r>
          </a:p>
          <a:p>
            <a:pPr marL="92075"/>
            <a:r>
              <a:rPr lang="it-IT" sz="22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L’</a:t>
            </a:r>
            <a:r>
              <a:rPr lang="it-IT" sz="2200" b="1" i="1" spc="100" dirty="0" err="1">
                <a:solidFill>
                  <a:srgbClr val="084F6A"/>
                </a:solidFill>
                <a:latin typeface="Garamond Premr Pro Smbd" panose="02020602060506020403" pitchFamily="18" charset="0"/>
              </a:rPr>
              <a:t>Albaicín</a:t>
            </a:r>
            <a:r>
              <a:rPr lang="it-IT" sz="22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</a:t>
            </a:r>
            <a:r>
              <a:rPr lang="it-IT" sz="14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- Tipologia, struttura e costruzione </a:t>
            </a:r>
          </a:p>
          <a:p>
            <a:pPr marL="85725" fontAlgn="base">
              <a:buNone/>
            </a:pPr>
            <a:endParaRPr lang="it-IT" sz="1000" b="1" spc="-7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25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34779-5A5D-4399-A7C8-74D1330A2A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5F18B-2687-4274-8FF0-B69F4104C80C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customXml/itemProps3.xml><?xml version="1.0" encoding="utf-8"?>
<ds:datastoreItem xmlns:ds="http://schemas.openxmlformats.org/officeDocument/2006/customXml" ds:itemID="{7D36FD79-FDA9-426D-9A92-85CA12393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fb4df68-f464-458c-a546-00fb3af66f6a}" enabled="0" method="" siteId="{ffb4df68-f464-458c-a546-00fb3af66f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92</Words>
  <Application>Microsoft Office PowerPoint</Application>
  <PresentationFormat>Presentazione su schermo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22</cp:revision>
  <dcterms:created xsi:type="dcterms:W3CDTF">2025-09-19T15:19:13Z</dcterms:created>
  <dcterms:modified xsi:type="dcterms:W3CDTF">2026-07-01T09:23:21Z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