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72" r:id="rId5"/>
    <p:sldId id="273" r:id="rId6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3" userDrawn="1">
          <p15:clr>
            <a:srgbClr val="A4A3A4"/>
          </p15:clr>
        </p15:guide>
        <p15:guide id="2" pos="15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4F6A"/>
    <a:srgbClr val="FBFBFB"/>
    <a:srgbClr val="555B67"/>
    <a:srgbClr val="FFFFFF"/>
    <a:srgbClr val="AEAEAE"/>
    <a:srgbClr val="BEC7C7"/>
    <a:srgbClr val="886C68"/>
    <a:srgbClr val="EEE9E2"/>
    <a:srgbClr val="DDD4C5"/>
    <a:srgbClr val="D2C7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2578" y="53"/>
      </p:cViewPr>
      <p:guideLst>
        <p:guide orient="horz" pos="2903"/>
        <p:guide pos="15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AD54C-260E-4B12-BF2E-AC134F663F2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52891-E97A-4D89-83E4-43F1309F0F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387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99CBF-4388-AB1C-2CE5-A5537E213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3E8CAD0-B623-C1A2-A64F-85AEFDC93E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E6B4DFD-25F3-6383-4028-9402C23954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8886A11-21D9-7181-9D7A-953C141178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52891-E97A-4D89-83E4-43F1309F0F6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2924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DA28C-F622-2EEF-0D20-F93AFC835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460D501-4777-B8E6-744A-763F6E0E72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C0905A4-4F49-3462-5731-CBF65F72F8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1A3E486-0719-F8A1-2251-9CD27DFFEB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52891-E97A-4D89-83E4-43F1309F0F61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5614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5756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040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2777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24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0566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861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642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374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003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2096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087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011AEA-BD66-495D-A5C8-8EB138F31FAC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57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19F24-DBBF-CFD6-F450-62B911214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52976DD-9C4B-DC7D-2628-300CAEC122B6}"/>
              </a:ext>
            </a:extLst>
          </p:cNvPr>
          <p:cNvSpPr txBox="1"/>
          <p:nvPr/>
        </p:nvSpPr>
        <p:spPr>
          <a:xfrm>
            <a:off x="2203689" y="106272"/>
            <a:ext cx="4815809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MASTER INTERNAZIONALE DI II LIVELLO IN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1200" cap="none" spc="-7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RESTAURO ARCHITETTONICO E CULTURE DEL PATRIMONIO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fondatore _ Paolo Marconi | direttrici _ Francesca Geremia _ Francesca Romana Stabile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XXIII edizione _ anno accademico 2025 _ 2026  </a:t>
            </a:r>
          </a:p>
        </p:txBody>
      </p:sp>
      <p:grpSp>
        <p:nvGrpSpPr>
          <p:cNvPr id="14" name="Gruppo 13">
            <a:extLst>
              <a:ext uri="{FF2B5EF4-FFF2-40B4-BE49-F238E27FC236}">
                <a16:creationId xmlns:a16="http://schemas.microsoft.com/office/drawing/2014/main" id="{F35014B1-73E1-3593-6227-5231CE99B178}"/>
              </a:ext>
            </a:extLst>
          </p:cNvPr>
          <p:cNvGrpSpPr/>
          <p:nvPr/>
        </p:nvGrpSpPr>
        <p:grpSpPr>
          <a:xfrm>
            <a:off x="119686" y="158114"/>
            <a:ext cx="3109972" cy="680871"/>
            <a:chOff x="304234" y="95261"/>
            <a:chExt cx="2517103" cy="551073"/>
          </a:xfrm>
        </p:grpSpPr>
        <p:pic>
          <p:nvPicPr>
            <p:cNvPr id="15" name="Immagine 14" descr="Immagine che contiene Carattere, Elementi grafici, schermata, grafica&#10;&#10;Il contenuto generato dall'IA potrebbe non essere corretto.">
              <a:extLst>
                <a:ext uri="{FF2B5EF4-FFF2-40B4-BE49-F238E27FC236}">
                  <a16:creationId xmlns:a16="http://schemas.microsoft.com/office/drawing/2014/main" id="{9F1ED9E6-5D0E-28A8-F57B-72E209AF9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234" y="95261"/>
              <a:ext cx="1551308" cy="340771"/>
            </a:xfrm>
            <a:prstGeom prst="rect">
              <a:avLst/>
            </a:prstGeom>
          </p:spPr>
        </p:pic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9A9FAED5-B004-BEF2-E6E7-AA600F3B3BAC}"/>
                </a:ext>
              </a:extLst>
            </p:cNvPr>
            <p:cNvSpPr txBox="1"/>
            <p:nvPr/>
          </p:nvSpPr>
          <p:spPr>
            <a:xfrm>
              <a:off x="642017" y="430890"/>
              <a:ext cx="2179320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800" i="0" u="none" strike="noStrike" baseline="0" dirty="0">
                  <a:solidFill>
                    <a:schemeClr val="accent1"/>
                  </a:solidFill>
                  <a:latin typeface="Myriad Pro" panose="020B0503030403020204" pitchFamily="34" charset="0"/>
                </a:rPr>
                <a:t> DIPARTIMENTO DI ARCHITETTURA </a:t>
              </a:r>
            </a:p>
          </p:txBody>
        </p:sp>
      </p:grp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773FCFA7-7B12-83B4-5B07-0605318F6291}"/>
              </a:ext>
            </a:extLst>
          </p:cNvPr>
          <p:cNvSpPr txBox="1"/>
          <p:nvPr/>
        </p:nvSpPr>
        <p:spPr>
          <a:xfrm>
            <a:off x="598910" y="2313254"/>
            <a:ext cx="6042869" cy="6771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it-IT" sz="2400" b="1" spc="-70" dirty="0">
                <a:solidFill>
                  <a:srgbClr val="084F6A"/>
                </a:solidFill>
                <a:latin typeface="Garamond" panose="02020404030301010803" pitchFamily="18" charset="0"/>
              </a:rPr>
              <a:t>Milagros Palma Crespo </a:t>
            </a:r>
          </a:p>
          <a:p>
            <a:pPr fontAlgn="base">
              <a:buNone/>
            </a:pPr>
            <a:r>
              <a:rPr lang="it-IT" sz="1400" b="1" spc="-70" dirty="0" err="1">
                <a:solidFill>
                  <a:srgbClr val="084F6A"/>
                </a:solidFill>
                <a:latin typeface="Garamond" panose="02020404030301010803" pitchFamily="18" charset="0"/>
              </a:rPr>
              <a:t>Universidad</a:t>
            </a:r>
            <a:r>
              <a:rPr lang="it-IT" sz="1400" b="1" spc="-70" dirty="0">
                <a:solidFill>
                  <a:srgbClr val="084F6A"/>
                </a:solidFill>
                <a:latin typeface="Garamond" panose="02020404030301010803" pitchFamily="18" charset="0"/>
              </a:rPr>
              <a:t> Politecnica de Madrid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C8AA036-B3AC-F059-45D1-364C43904EF5}"/>
              </a:ext>
            </a:extLst>
          </p:cNvPr>
          <p:cNvSpPr txBox="1"/>
          <p:nvPr/>
        </p:nvSpPr>
        <p:spPr>
          <a:xfrm>
            <a:off x="632947" y="8676656"/>
            <a:ext cx="61442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it-IT" sz="1400" b="1" spc="100" dirty="0">
                <a:solidFill>
                  <a:srgbClr val="084F6A"/>
                </a:solidFill>
                <a:latin typeface="Garamond Premr Pro Smbd" panose="02020602060506020403" pitchFamily="18" charset="0"/>
              </a:rPr>
              <a:t>mercoledì 15 luglio | </a:t>
            </a:r>
            <a:r>
              <a:rPr lang="it-IT" sz="1200" spc="100" dirty="0">
                <a:solidFill>
                  <a:srgbClr val="084F6A"/>
                </a:solidFill>
                <a:latin typeface="Garamond Premr Pro Smbd" panose="02020602060506020403" pitchFamily="18" charset="0"/>
              </a:rPr>
              <a:t>online su piattaforma Microsoft Teams link h.9.00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4F8C166-ACFC-1537-6675-A959F1CCBA39}"/>
              </a:ext>
            </a:extLst>
          </p:cNvPr>
          <p:cNvSpPr txBox="1"/>
          <p:nvPr/>
        </p:nvSpPr>
        <p:spPr>
          <a:xfrm>
            <a:off x="645086" y="3146340"/>
            <a:ext cx="6042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it-IT" sz="2000" b="1" i="1" spc="100" dirty="0">
                <a:solidFill>
                  <a:srgbClr val="084F6A"/>
                </a:solidFill>
                <a:latin typeface="Garamond Premr Pro Smbd" panose="02020602060506020403" pitchFamily="18" charset="0"/>
              </a:rPr>
              <a:t>Il restauro del castello de La Guardia (Jaén) 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915B6AFC-6225-2C4F-D14F-1FB4C68954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" y="4454360"/>
            <a:ext cx="6018592" cy="4012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224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D03CD-9EA8-66FD-5FCB-DC9CC0F5F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759F97CD-8F57-447E-7613-FBD87F6A5D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780" y="2572171"/>
            <a:ext cx="4381220" cy="6571829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0B220FA-A09E-4E77-7706-CB7BC22AFCDA}"/>
              </a:ext>
            </a:extLst>
          </p:cNvPr>
          <p:cNvSpPr txBox="1"/>
          <p:nvPr/>
        </p:nvSpPr>
        <p:spPr>
          <a:xfrm>
            <a:off x="2203689" y="106272"/>
            <a:ext cx="4815809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MASTER INTERNAZIONALE DI II LIVELLO IN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1200" cap="none" spc="-7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RESTAURO ARCHITETTONICO E CULTURE DEL PATRIMONIO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fondatore _ Paolo Marconi | direttrici _ Francesca Geremia _ Francesca Romana Stabile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XXIII edizione _ anno accademico 2025 _ 2026  </a:t>
            </a:r>
          </a:p>
        </p:txBody>
      </p:sp>
      <p:grpSp>
        <p:nvGrpSpPr>
          <p:cNvPr id="14" name="Gruppo 13">
            <a:extLst>
              <a:ext uri="{FF2B5EF4-FFF2-40B4-BE49-F238E27FC236}">
                <a16:creationId xmlns:a16="http://schemas.microsoft.com/office/drawing/2014/main" id="{C719215A-C8EF-F5EF-DFB6-59927F90BEA7}"/>
              </a:ext>
            </a:extLst>
          </p:cNvPr>
          <p:cNvGrpSpPr/>
          <p:nvPr/>
        </p:nvGrpSpPr>
        <p:grpSpPr>
          <a:xfrm>
            <a:off x="119686" y="158114"/>
            <a:ext cx="3109972" cy="680871"/>
            <a:chOff x="304234" y="95261"/>
            <a:chExt cx="2517103" cy="551073"/>
          </a:xfrm>
        </p:grpSpPr>
        <p:pic>
          <p:nvPicPr>
            <p:cNvPr id="15" name="Immagine 14" descr="Immagine che contiene Carattere, Elementi grafici, schermata, grafica&#10;&#10;Il contenuto generato dall'IA potrebbe non essere corretto.">
              <a:extLst>
                <a:ext uri="{FF2B5EF4-FFF2-40B4-BE49-F238E27FC236}">
                  <a16:creationId xmlns:a16="http://schemas.microsoft.com/office/drawing/2014/main" id="{AF21D919-9A79-7EFB-D5EE-D81C1DB665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234" y="95261"/>
              <a:ext cx="1551308" cy="340771"/>
            </a:xfrm>
            <a:prstGeom prst="rect">
              <a:avLst/>
            </a:prstGeom>
          </p:spPr>
        </p:pic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C81EC984-6DEA-0FF9-4E11-9ECAC4090DB6}"/>
                </a:ext>
              </a:extLst>
            </p:cNvPr>
            <p:cNvSpPr txBox="1"/>
            <p:nvPr/>
          </p:nvSpPr>
          <p:spPr>
            <a:xfrm>
              <a:off x="642017" y="430890"/>
              <a:ext cx="2179320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800" i="0" u="none" strike="noStrike" baseline="0" dirty="0">
                  <a:solidFill>
                    <a:schemeClr val="accent1"/>
                  </a:solidFill>
                  <a:latin typeface="Myriad Pro" panose="020B0503030403020204" pitchFamily="34" charset="0"/>
                </a:rPr>
                <a:t> DIPARTIMENTO DI ARCHITETTURA </a:t>
              </a:r>
            </a:p>
          </p:txBody>
        </p:sp>
      </p:grp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745B01BF-39AB-D7B0-9FEC-932EE1A7FF60}"/>
              </a:ext>
            </a:extLst>
          </p:cNvPr>
          <p:cNvSpPr txBox="1"/>
          <p:nvPr/>
        </p:nvSpPr>
        <p:spPr>
          <a:xfrm>
            <a:off x="2378135" y="1078266"/>
            <a:ext cx="4548475" cy="6771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it-IT" sz="2400" b="1" spc="-70" dirty="0">
                <a:solidFill>
                  <a:srgbClr val="084F6A"/>
                </a:solidFill>
                <a:latin typeface="Garamond" panose="02020404030301010803" pitchFamily="18" charset="0"/>
              </a:rPr>
              <a:t>Milagros Palma Crespo</a:t>
            </a:r>
          </a:p>
          <a:p>
            <a:pPr fontAlgn="base">
              <a:buNone/>
            </a:pPr>
            <a:r>
              <a:rPr lang="it-IT" sz="1400" b="1" spc="-70" dirty="0" err="1">
                <a:solidFill>
                  <a:srgbClr val="084F6A"/>
                </a:solidFill>
                <a:latin typeface="Garamond" panose="02020404030301010803" pitchFamily="18" charset="0"/>
              </a:rPr>
              <a:t>Universidad</a:t>
            </a:r>
            <a:r>
              <a:rPr lang="it-IT" sz="1400" b="1" spc="-70" dirty="0">
                <a:solidFill>
                  <a:srgbClr val="084F6A"/>
                </a:solidFill>
                <a:latin typeface="Garamond" panose="02020404030301010803" pitchFamily="18" charset="0"/>
              </a:rPr>
              <a:t> Politecnica de Madrid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0DF5586-B42E-5553-B889-154051A4943C}"/>
              </a:ext>
            </a:extLst>
          </p:cNvPr>
          <p:cNvSpPr txBox="1"/>
          <p:nvPr/>
        </p:nvSpPr>
        <p:spPr>
          <a:xfrm>
            <a:off x="-19331" y="8466892"/>
            <a:ext cx="24767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base">
              <a:buNone/>
            </a:pPr>
            <a:r>
              <a:rPr lang="it-IT" sz="1400" b="1" spc="100" dirty="0">
                <a:solidFill>
                  <a:schemeClr val="accent4">
                    <a:lumMod val="50000"/>
                  </a:schemeClr>
                </a:solidFill>
                <a:latin typeface="Garamond Premr Pro Smbd" panose="02020602060506020403" pitchFamily="18" charset="0"/>
              </a:rPr>
              <a:t>mercoledì 15 luglio</a:t>
            </a:r>
          </a:p>
          <a:p>
            <a:pPr algn="r" fontAlgn="base">
              <a:buNone/>
            </a:pPr>
            <a:r>
              <a:rPr lang="it-IT" sz="1000" spc="100" dirty="0">
                <a:solidFill>
                  <a:schemeClr val="accent4">
                    <a:lumMod val="50000"/>
                  </a:schemeClr>
                </a:solidFill>
                <a:latin typeface="Garamond Premr Pro Smbd" panose="02020602060506020403" pitchFamily="18" charset="0"/>
              </a:rPr>
              <a:t>su piattaforma Microsoft Teams </a:t>
            </a:r>
            <a:r>
              <a:rPr lang="it-IT" sz="1200" spc="100" dirty="0">
                <a:solidFill>
                  <a:schemeClr val="accent4">
                    <a:lumMod val="50000"/>
                  </a:schemeClr>
                </a:solidFill>
                <a:latin typeface="Garamond Premr Pro Smbd" panose="02020602060506020403" pitchFamily="18" charset="0"/>
              </a:rPr>
              <a:t>link h.9.00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A0AE011-BF3F-6D98-B8A5-9B49BAFA457E}"/>
              </a:ext>
            </a:extLst>
          </p:cNvPr>
          <p:cNvSpPr txBox="1"/>
          <p:nvPr/>
        </p:nvSpPr>
        <p:spPr>
          <a:xfrm>
            <a:off x="2378135" y="1964868"/>
            <a:ext cx="604286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it-IT" sz="1600" b="1" i="1" spc="100" dirty="0">
                <a:solidFill>
                  <a:srgbClr val="084F6A"/>
                </a:solidFill>
                <a:latin typeface="Garamond Premr Pro Smbd" panose="02020602060506020403" pitchFamily="18" charset="0"/>
              </a:rPr>
              <a:t>Il restauro del castello de La Guardia (Jaén) </a:t>
            </a:r>
          </a:p>
        </p:txBody>
      </p:sp>
    </p:spTree>
    <p:extLst>
      <p:ext uri="{BB962C8B-B14F-4D97-AF65-F5344CB8AC3E}">
        <p14:creationId xmlns:p14="http://schemas.microsoft.com/office/powerpoint/2010/main" val="1817000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c2cb6d-6a57-4646-ad0b-717087e74963">
      <Terms xmlns="http://schemas.microsoft.com/office/infopath/2007/PartnerControls"/>
    </lcf76f155ced4ddcb4097134ff3c332f>
    <TaxCatchAll xmlns="6fe7d02f-497b-42e9-8df2-2dbf2503846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30C3D931895A34285F62F15483874CA" ma:contentTypeVersion="16" ma:contentTypeDescription="Creare un nuovo documento." ma:contentTypeScope="" ma:versionID="603ea53a1870210c7ac3a0d8d49a5e60">
  <xsd:schema xmlns:xsd="http://www.w3.org/2001/XMLSchema" xmlns:xs="http://www.w3.org/2001/XMLSchema" xmlns:p="http://schemas.microsoft.com/office/2006/metadata/properties" xmlns:ns2="6fe7d02f-497b-42e9-8df2-2dbf25038466" xmlns:ns3="20c2cb6d-6a57-4646-ad0b-717087e74963" targetNamespace="http://schemas.microsoft.com/office/2006/metadata/properties" ma:root="true" ma:fieldsID="afedfbebb9e9a38f3b0f9b4662c7cd2f" ns2:_="" ns3:_="">
    <xsd:import namespace="6fe7d02f-497b-42e9-8df2-2dbf25038466"/>
    <xsd:import namespace="20c2cb6d-6a57-4646-ad0b-717087e7496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e7d02f-497b-42e9-8df2-2dbf2503846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22e01193-cd64-420f-ae84-ad2eb319771d}" ma:internalName="TaxCatchAll" ma:showField="CatchAllData" ma:web="6fe7d02f-497b-42e9-8df2-2dbf250384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c2cb6d-6a57-4646-ad0b-717087e749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Tag immagine" ma:readOnly="false" ma:fieldId="{5cf76f15-5ced-4ddc-b409-7134ff3c332f}" ma:taxonomyMulti="true" ma:sspId="4b7b5d8e-dff7-4066-a657-d577acaf2b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FE4B87-DE69-42BF-A389-2B922BC4A304}">
  <ds:schemaRefs>
    <ds:schemaRef ds:uri="http://schemas.microsoft.com/office/2006/metadata/properties"/>
    <ds:schemaRef ds:uri="http://schemas.microsoft.com/office/infopath/2007/PartnerControls"/>
    <ds:schemaRef ds:uri="20c2cb6d-6a57-4646-ad0b-717087e74963"/>
    <ds:schemaRef ds:uri="6fe7d02f-497b-42e9-8df2-2dbf25038466"/>
  </ds:schemaRefs>
</ds:datastoreItem>
</file>

<file path=customXml/itemProps2.xml><?xml version="1.0" encoding="utf-8"?>
<ds:datastoreItem xmlns:ds="http://schemas.openxmlformats.org/officeDocument/2006/customXml" ds:itemID="{DDDA77E5-6A19-4ABB-9FB4-5FD8993E15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E571AC-3B70-4F61-8E0F-1B1B53C996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e7d02f-497b-42e9-8df2-2dbf25038466"/>
    <ds:schemaRef ds:uri="20c2cb6d-6a57-4646-ad0b-717087e749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706</TotalTime>
  <Words>134</Words>
  <Application>Microsoft Office PowerPoint</Application>
  <PresentationFormat>Presentazione su schermo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Garamond</vt:lpstr>
      <vt:lpstr>Garamond Premr Pro Smbd</vt:lpstr>
      <vt:lpstr>Myriad Pro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Francesca Geremia</dc:creator>
  <cp:lastModifiedBy>Eugenia Scrocca</cp:lastModifiedBy>
  <cp:revision>31</cp:revision>
  <dcterms:created xsi:type="dcterms:W3CDTF">2025-09-19T15:19:13Z</dcterms:created>
  <dcterms:modified xsi:type="dcterms:W3CDTF">2026-05-25T13:11:33Z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0x010100830C3D931895A34285F62F15483874CA</vt:lpwstr>
  </property>
  <property fmtid="{D5CDD505-2E9C-101B-9397-08002B2CF9AE}" pid="3" name="MediaServiceImageTags">
    <vt:lpwstr/>
  </property>
</Properties>
</file>