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sldIdLst>
    <p:sldId id="267" r:id="rId5"/>
    <p:sldId id="271" r:id="rId6"/>
    <p:sldId id="272" r:id="rId7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3" userDrawn="1">
          <p15:clr>
            <a:srgbClr val="A4A3A4"/>
          </p15:clr>
        </p15:guide>
        <p15:guide id="2" pos="39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F6A"/>
    <a:srgbClr val="FBFBFB"/>
    <a:srgbClr val="555B67"/>
    <a:srgbClr val="FFFFFF"/>
    <a:srgbClr val="AEAEAE"/>
    <a:srgbClr val="BEC7C7"/>
    <a:srgbClr val="886C68"/>
    <a:srgbClr val="EEE9E2"/>
    <a:srgbClr val="DDD4C5"/>
    <a:srgbClr val="D2C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2578" y="53"/>
      </p:cViewPr>
      <p:guideLst>
        <p:guide orient="horz" pos="2903"/>
        <p:guide pos="39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AD54C-260E-4B12-BF2E-AC134F663F2C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52891-E97A-4D89-83E4-43F1309F0F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3872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E210A-8A39-7742-A315-F75AFDA45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E77E3E1-D1AC-1B36-F785-6BC26A9344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238C115-3ED3-050A-0FBF-4BA10B881F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2F8E0BA-F60D-5B73-B8DE-F455CD9CC9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52891-E97A-4D89-83E4-43F1309F0F6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9055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6771C-B3EF-BD1F-F8F6-D21235F86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7C81E7D-B6C8-2487-74DC-29FDD83E85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4C5B459-6B58-D512-24EB-08C47F4F84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030B2A4-1148-B848-1AAC-4362D28D31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52891-E97A-4D89-83E4-43F1309F0F6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5993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06643-6206-25D2-715D-AA349A53A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45B023D-25CF-73C1-46C7-F03F548A06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ADC18EA-9F53-0995-ECDA-D21A0CE7C7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16EC96F-0CF4-78E3-0E27-8599D42992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52891-E97A-4D89-83E4-43F1309F0F6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9136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756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40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2777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1245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0566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8613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0642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3743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0037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2096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0873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011AEA-BD66-495D-A5C8-8EB138F31FAC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957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BE43F-1AD2-828A-7331-6B0D04FA0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06CAB21-BA84-5B42-E6FE-B6AAF768DB3E}"/>
              </a:ext>
            </a:extLst>
          </p:cNvPr>
          <p:cNvSpPr txBox="1"/>
          <p:nvPr/>
        </p:nvSpPr>
        <p:spPr>
          <a:xfrm>
            <a:off x="2203689" y="106272"/>
            <a:ext cx="481580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MASTER INTERNAZIONALE DI II LIVELLO IN</a:t>
            </a:r>
          </a:p>
          <a:p>
            <a:pPr marL="179388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-70" normalizeH="0" baseline="0" noProof="0" dirty="0">
                <a:ln>
                  <a:noFill/>
                </a:ln>
                <a:solidFill>
                  <a:srgbClr val="0F9ED5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RESTAURO ARCHITETTONICO E CULTURE DEL PATRIMONIO</a:t>
            </a:r>
          </a:p>
          <a:p>
            <a:pPr marL="179388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fondatore _ Paolo Marconi | direttrici _ Francesca Geremia _ Francesca Romana Stabile</a:t>
            </a:r>
          </a:p>
          <a:p>
            <a:pPr marL="179388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XXIII edizione _ anno accademico 2025 _ 2026  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72B54692-B137-2BB1-7773-4933C9D5A6A7}"/>
              </a:ext>
            </a:extLst>
          </p:cNvPr>
          <p:cNvGrpSpPr/>
          <p:nvPr/>
        </p:nvGrpSpPr>
        <p:grpSpPr>
          <a:xfrm>
            <a:off x="119686" y="158114"/>
            <a:ext cx="3109972" cy="680871"/>
            <a:chOff x="304234" y="95261"/>
            <a:chExt cx="2517103" cy="551073"/>
          </a:xfrm>
        </p:grpSpPr>
        <p:pic>
          <p:nvPicPr>
            <p:cNvPr id="15" name="Immagine 14" descr="Immagine che contiene Carattere, Elementi grafici, schermata, grafica&#10;&#10;Il contenuto generato dall'IA potrebbe non essere corretto.">
              <a:extLst>
                <a:ext uri="{FF2B5EF4-FFF2-40B4-BE49-F238E27FC236}">
                  <a16:creationId xmlns:a16="http://schemas.microsoft.com/office/drawing/2014/main" id="{FAAF9A15-667D-B16A-7E33-437752DB7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234" y="95261"/>
              <a:ext cx="1551308" cy="340771"/>
            </a:xfrm>
            <a:prstGeom prst="rect">
              <a:avLst/>
            </a:prstGeom>
          </p:spPr>
        </p:pic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4010B07F-BA29-3B54-7943-6726FB344F9D}"/>
                </a:ext>
              </a:extLst>
            </p:cNvPr>
            <p:cNvSpPr txBox="1"/>
            <p:nvPr/>
          </p:nvSpPr>
          <p:spPr>
            <a:xfrm>
              <a:off x="642017" y="430890"/>
              <a:ext cx="2179320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800" i="0" u="none" strike="noStrike" baseline="0" dirty="0">
                  <a:solidFill>
                    <a:schemeClr val="accent1"/>
                  </a:solidFill>
                  <a:latin typeface="Myriad Pro" panose="020B0503030403020204" pitchFamily="34" charset="0"/>
                </a:rPr>
                <a:t> DIPARTIMENTO DI ARCHITETTURA </a:t>
              </a:r>
            </a:p>
          </p:txBody>
        </p:sp>
      </p:grpSp>
      <p:sp useBgFill="1">
        <p:nvSpPr>
          <p:cNvPr id="18" name="CasellaDiTesto 17">
            <a:extLst>
              <a:ext uri="{FF2B5EF4-FFF2-40B4-BE49-F238E27FC236}">
                <a16:creationId xmlns:a16="http://schemas.microsoft.com/office/drawing/2014/main" id="{AE85734D-AD2B-7CDF-9A8C-0D8C176C6BC4}"/>
              </a:ext>
            </a:extLst>
          </p:cNvPr>
          <p:cNvSpPr txBox="1"/>
          <p:nvPr/>
        </p:nvSpPr>
        <p:spPr>
          <a:xfrm>
            <a:off x="239372" y="1762714"/>
            <a:ext cx="66186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None/>
            </a:pPr>
            <a:endParaRPr lang="it-IT" sz="1600" spc="-70" dirty="0">
              <a:solidFill>
                <a:srgbClr val="084F6A"/>
              </a:solidFill>
              <a:latin typeface="Garamond" panose="02020404030301010803" pitchFamily="18" charset="0"/>
            </a:endParaRPr>
          </a:p>
          <a:p>
            <a:pPr fontAlgn="base">
              <a:buNone/>
              <a:tabLst>
                <a:tab pos="1885950" algn="l"/>
              </a:tabLst>
            </a:pPr>
            <a:endParaRPr lang="it-IT" sz="1600" spc="-70" dirty="0">
              <a:solidFill>
                <a:srgbClr val="084F6A"/>
              </a:solidFill>
              <a:latin typeface="Garamond" panose="02020404030301010803" pitchFamily="18" charset="0"/>
            </a:endParaRPr>
          </a:p>
          <a:p>
            <a:pPr fontAlgn="base">
              <a:buNone/>
              <a:tabLst>
                <a:tab pos="1885950" algn="l"/>
              </a:tabLst>
            </a:pPr>
            <a:r>
              <a:rPr lang="it-IT" sz="2400" b="1" spc="-70" dirty="0">
                <a:solidFill>
                  <a:srgbClr val="084F6A"/>
                </a:solidFill>
                <a:latin typeface="Garamond" panose="02020404030301010803" pitchFamily="18" charset="0"/>
              </a:rPr>
              <a:t>Francisco J del Corral del Campo</a:t>
            </a:r>
          </a:p>
          <a:p>
            <a:pPr fontAlgn="base">
              <a:buNone/>
              <a:tabLst>
                <a:tab pos="1885950" algn="l"/>
              </a:tabLst>
            </a:pPr>
            <a:r>
              <a:rPr lang="it-IT" sz="1400" b="1" spc="-70" dirty="0" err="1">
                <a:solidFill>
                  <a:srgbClr val="084F6A"/>
                </a:solidFill>
                <a:latin typeface="Garamond" panose="02020404030301010803" pitchFamily="18" charset="0"/>
              </a:rPr>
              <a:t>Universidad</a:t>
            </a:r>
            <a:r>
              <a:rPr lang="it-IT" sz="1400" b="1" spc="-70" dirty="0">
                <a:solidFill>
                  <a:srgbClr val="084F6A"/>
                </a:solidFill>
                <a:latin typeface="Garamond" panose="02020404030301010803" pitchFamily="18" charset="0"/>
              </a:rPr>
              <a:t> Politecnica de Madrid</a:t>
            </a:r>
          </a:p>
          <a:p>
            <a:pPr fontAlgn="base">
              <a:buNone/>
            </a:pPr>
            <a:endParaRPr lang="it-IT" b="1" spc="-70" dirty="0">
              <a:solidFill>
                <a:srgbClr val="084F6A"/>
              </a:solidFill>
              <a:latin typeface="Garamond" panose="02020404030301010803" pitchFamily="18" charset="0"/>
            </a:endParaRPr>
          </a:p>
          <a:p>
            <a:pPr fontAlgn="base">
              <a:buNone/>
            </a:pPr>
            <a:r>
              <a:rPr lang="it-IT" sz="1600" b="1" i="1" spc="100" dirty="0">
                <a:solidFill>
                  <a:srgbClr val="084F6A"/>
                </a:solidFill>
                <a:latin typeface="Garamond Premr Pro Smbd" panose="02020602060506020403" pitchFamily="18" charset="0"/>
              </a:rPr>
              <a:t>Disegnare il patrimonio per vedere il progetto. </a:t>
            </a:r>
          </a:p>
          <a:p>
            <a:pPr fontAlgn="base">
              <a:buNone/>
            </a:pPr>
            <a:r>
              <a:rPr lang="it-IT" sz="1600" b="1" i="1" spc="100" dirty="0">
                <a:solidFill>
                  <a:srgbClr val="084F6A"/>
                </a:solidFill>
                <a:latin typeface="Garamond Premr Pro Smbd" panose="02020602060506020403" pitchFamily="18" charset="0"/>
              </a:rPr>
              <a:t>Esperienze didattiche e professionali</a:t>
            </a:r>
            <a:endParaRPr lang="it-IT" sz="1600" b="1" spc="-70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84995E6-F23C-F620-5A51-0113940FAF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86" y="5594396"/>
            <a:ext cx="6618628" cy="1296568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6E9D307-5974-1381-4C8A-9A97C33B6F3D}"/>
              </a:ext>
            </a:extLst>
          </p:cNvPr>
          <p:cNvSpPr txBox="1"/>
          <p:nvPr/>
        </p:nvSpPr>
        <p:spPr>
          <a:xfrm>
            <a:off x="537029" y="8676656"/>
            <a:ext cx="61442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buNone/>
            </a:pPr>
            <a:r>
              <a:rPr lang="it-IT" sz="1400" b="1" spc="100" dirty="0">
                <a:solidFill>
                  <a:srgbClr val="084F6A"/>
                </a:solidFill>
                <a:latin typeface="Garamond Premr Pro Smbd" panose="02020602060506020403" pitchFamily="18" charset="0"/>
              </a:rPr>
              <a:t>mercoledì 15 luglio | </a:t>
            </a:r>
            <a:r>
              <a:rPr lang="it-IT" sz="1200" spc="100" dirty="0">
                <a:solidFill>
                  <a:srgbClr val="084F6A"/>
                </a:solidFill>
                <a:latin typeface="Garamond Premr Pro Smbd" panose="02020602060506020403" pitchFamily="18" charset="0"/>
              </a:rPr>
              <a:t>online su piattaforma Microsoft Teams link h.14.00</a:t>
            </a:r>
          </a:p>
        </p:txBody>
      </p:sp>
    </p:spTree>
    <p:extLst>
      <p:ext uri="{BB962C8B-B14F-4D97-AF65-F5344CB8AC3E}">
        <p14:creationId xmlns:p14="http://schemas.microsoft.com/office/powerpoint/2010/main" val="3149764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036EA-F5AC-B2C9-D48F-CA3BBD1DF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77BF8BA-313A-9D9A-B3D7-8948C9B9C312}"/>
              </a:ext>
            </a:extLst>
          </p:cNvPr>
          <p:cNvSpPr txBox="1"/>
          <p:nvPr/>
        </p:nvSpPr>
        <p:spPr>
          <a:xfrm>
            <a:off x="2203689" y="106272"/>
            <a:ext cx="481580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MASTER INTERNAZIONALE DI II LIVELLO IN</a:t>
            </a:r>
          </a:p>
          <a:p>
            <a:pPr marL="179388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-70" normalizeH="0" baseline="0" noProof="0" dirty="0">
                <a:ln>
                  <a:noFill/>
                </a:ln>
                <a:solidFill>
                  <a:srgbClr val="0F9ED5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RESTAURO ARCHITETTONICO E CULTURE DEL PATRIMONIO</a:t>
            </a:r>
          </a:p>
          <a:p>
            <a:pPr marL="179388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fondatore _ Paolo Marconi | direttrici _ Francesca Geremia _ Francesca Romana Stabile</a:t>
            </a:r>
          </a:p>
          <a:p>
            <a:pPr marL="179388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XXIII edizione _ anno accademico 2025 _ 2026  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5514EC26-1E39-5941-239F-1669F3C02CC6}"/>
              </a:ext>
            </a:extLst>
          </p:cNvPr>
          <p:cNvGrpSpPr/>
          <p:nvPr/>
        </p:nvGrpSpPr>
        <p:grpSpPr>
          <a:xfrm>
            <a:off x="119686" y="158114"/>
            <a:ext cx="3109972" cy="680871"/>
            <a:chOff x="304234" y="95261"/>
            <a:chExt cx="2517103" cy="551073"/>
          </a:xfrm>
        </p:grpSpPr>
        <p:pic>
          <p:nvPicPr>
            <p:cNvPr id="15" name="Immagine 14" descr="Immagine che contiene Carattere, Elementi grafici, schermata, grafica&#10;&#10;Il contenuto generato dall'IA potrebbe non essere corretto.">
              <a:extLst>
                <a:ext uri="{FF2B5EF4-FFF2-40B4-BE49-F238E27FC236}">
                  <a16:creationId xmlns:a16="http://schemas.microsoft.com/office/drawing/2014/main" id="{164EE521-BEB8-A83C-0AE9-C4A5FE3BA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234" y="95261"/>
              <a:ext cx="1551308" cy="340771"/>
            </a:xfrm>
            <a:prstGeom prst="rect">
              <a:avLst/>
            </a:prstGeom>
          </p:spPr>
        </p:pic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2046D3DE-4D55-42E0-75A8-C60166D9B265}"/>
                </a:ext>
              </a:extLst>
            </p:cNvPr>
            <p:cNvSpPr txBox="1"/>
            <p:nvPr/>
          </p:nvSpPr>
          <p:spPr>
            <a:xfrm>
              <a:off x="642017" y="430890"/>
              <a:ext cx="2179320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800" i="0" u="none" strike="noStrike" baseline="0" dirty="0">
                  <a:solidFill>
                    <a:schemeClr val="accent1"/>
                  </a:solidFill>
                  <a:latin typeface="Myriad Pro" panose="020B0503030403020204" pitchFamily="34" charset="0"/>
                </a:rPr>
                <a:t> DIPARTIMENTO DI ARCHITETTURA </a:t>
              </a:r>
            </a:p>
          </p:txBody>
        </p:sp>
      </p:grpSp>
      <p:sp useBgFill="1">
        <p:nvSpPr>
          <p:cNvPr id="18" name="CasellaDiTesto 17">
            <a:extLst>
              <a:ext uri="{FF2B5EF4-FFF2-40B4-BE49-F238E27FC236}">
                <a16:creationId xmlns:a16="http://schemas.microsoft.com/office/drawing/2014/main" id="{DCF38DBA-A1F1-AE24-1140-13593D9D9E0E}"/>
              </a:ext>
            </a:extLst>
          </p:cNvPr>
          <p:cNvSpPr txBox="1"/>
          <p:nvPr/>
        </p:nvSpPr>
        <p:spPr>
          <a:xfrm>
            <a:off x="537028" y="1198062"/>
            <a:ext cx="6320971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None/>
            </a:pPr>
            <a:endParaRPr lang="it-IT" sz="1600" spc="-70" dirty="0">
              <a:solidFill>
                <a:srgbClr val="084F6A"/>
              </a:solidFill>
              <a:latin typeface="Garamond" panose="02020404030301010803" pitchFamily="18" charset="0"/>
            </a:endParaRPr>
          </a:p>
          <a:p>
            <a:pPr fontAlgn="base">
              <a:buNone/>
              <a:tabLst>
                <a:tab pos="1885950" algn="l"/>
              </a:tabLst>
            </a:pPr>
            <a:endParaRPr lang="it-IT" sz="1600" spc="-70" dirty="0">
              <a:solidFill>
                <a:srgbClr val="084F6A"/>
              </a:solidFill>
              <a:latin typeface="Garamond" panose="02020404030301010803" pitchFamily="18" charset="0"/>
            </a:endParaRPr>
          </a:p>
          <a:p>
            <a:pPr fontAlgn="base">
              <a:buNone/>
              <a:tabLst>
                <a:tab pos="1885950" algn="l"/>
              </a:tabLst>
            </a:pPr>
            <a:r>
              <a:rPr lang="it-IT" sz="2400" b="1" spc="-70" dirty="0">
                <a:solidFill>
                  <a:srgbClr val="084F6A"/>
                </a:solidFill>
                <a:latin typeface="Garamond" panose="02020404030301010803" pitchFamily="18" charset="0"/>
              </a:rPr>
              <a:t>Francisco J del Corral del Campo</a:t>
            </a:r>
            <a:r>
              <a:rPr lang="it-IT" sz="1400" b="1" spc="-70" dirty="0">
                <a:solidFill>
                  <a:srgbClr val="084F6A"/>
                </a:solidFill>
                <a:latin typeface="Garamond" panose="02020404030301010803" pitchFamily="18" charset="0"/>
              </a:rPr>
              <a:t> </a:t>
            </a:r>
          </a:p>
          <a:p>
            <a:pPr fontAlgn="base">
              <a:buNone/>
              <a:tabLst>
                <a:tab pos="1885950" algn="l"/>
              </a:tabLst>
            </a:pPr>
            <a:r>
              <a:rPr lang="it-IT" sz="1400" b="1" spc="-70" dirty="0" err="1">
                <a:solidFill>
                  <a:srgbClr val="084F6A"/>
                </a:solidFill>
                <a:latin typeface="Garamond" panose="02020404030301010803" pitchFamily="18" charset="0"/>
              </a:rPr>
              <a:t>Universidad</a:t>
            </a:r>
            <a:r>
              <a:rPr lang="it-IT" sz="1400" b="1" spc="-70" dirty="0">
                <a:solidFill>
                  <a:srgbClr val="084F6A"/>
                </a:solidFill>
                <a:latin typeface="Garamond" panose="02020404030301010803" pitchFamily="18" charset="0"/>
              </a:rPr>
              <a:t> Politecnica de Madrid</a:t>
            </a:r>
          </a:p>
          <a:p>
            <a:pPr fontAlgn="base">
              <a:buNone/>
              <a:tabLst>
                <a:tab pos="1885950" algn="l"/>
              </a:tabLst>
            </a:pPr>
            <a:endParaRPr lang="it-IT" sz="2400" b="1" spc="-70" dirty="0">
              <a:solidFill>
                <a:srgbClr val="084F6A"/>
              </a:solidFill>
              <a:latin typeface="Garamond" panose="02020404030301010803" pitchFamily="18" charset="0"/>
            </a:endParaRPr>
          </a:p>
          <a:p>
            <a:pPr fontAlgn="base">
              <a:buNone/>
            </a:pPr>
            <a:endParaRPr lang="it-IT" b="1" spc="-70" dirty="0">
              <a:solidFill>
                <a:srgbClr val="084F6A"/>
              </a:solidFill>
              <a:latin typeface="Garamond" panose="02020404030301010803" pitchFamily="18" charset="0"/>
            </a:endParaRPr>
          </a:p>
          <a:p>
            <a:pPr fontAlgn="base">
              <a:buNone/>
            </a:pPr>
            <a:r>
              <a:rPr lang="it-IT" b="1" i="1" spc="100" dirty="0">
                <a:solidFill>
                  <a:srgbClr val="084F6A"/>
                </a:solidFill>
                <a:latin typeface="Garamond Premr Pro Smbd" panose="02020602060506020403" pitchFamily="18" charset="0"/>
              </a:rPr>
              <a:t>Disegnare il patrimonio per vedere il progetto. </a:t>
            </a:r>
          </a:p>
          <a:p>
            <a:pPr fontAlgn="base">
              <a:buNone/>
            </a:pPr>
            <a:r>
              <a:rPr lang="it-IT" b="1" i="1" spc="100" dirty="0">
                <a:solidFill>
                  <a:srgbClr val="084F6A"/>
                </a:solidFill>
                <a:latin typeface="Garamond Premr Pro Smbd" panose="02020602060506020403" pitchFamily="18" charset="0"/>
              </a:rPr>
              <a:t>Esperienze didattiche e professionali</a:t>
            </a:r>
            <a:endParaRPr lang="it-IT" b="1" spc="-70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499E20D-3AAF-6385-A596-0FE5E52C6A15}"/>
              </a:ext>
            </a:extLst>
          </p:cNvPr>
          <p:cNvSpPr txBox="1"/>
          <p:nvPr/>
        </p:nvSpPr>
        <p:spPr>
          <a:xfrm>
            <a:off x="537029" y="8676656"/>
            <a:ext cx="61442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buNone/>
            </a:pPr>
            <a:r>
              <a:rPr lang="it-IT" sz="1400" b="1" spc="100" dirty="0">
                <a:solidFill>
                  <a:srgbClr val="084F6A"/>
                </a:solidFill>
                <a:latin typeface="Garamond Premr Pro Smbd" panose="02020602060506020403" pitchFamily="18" charset="0"/>
              </a:rPr>
              <a:t>mercoledì 15 luglio | </a:t>
            </a:r>
            <a:r>
              <a:rPr lang="it-IT" sz="1200" spc="100" dirty="0">
                <a:solidFill>
                  <a:srgbClr val="084F6A"/>
                </a:solidFill>
                <a:latin typeface="Garamond Premr Pro Smbd" panose="02020602060506020403" pitchFamily="18" charset="0"/>
              </a:rPr>
              <a:t>online su piattaforma Microsoft Teams link h.14.00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5853DE5-3076-9F32-CF87-DB247F6263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28" y="4001109"/>
            <a:ext cx="5808209" cy="379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84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797A5-EB1E-39B8-AA28-C3F7DDD57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B3930DA-33BA-4E3A-35A3-B79948B16E8C}"/>
              </a:ext>
            </a:extLst>
          </p:cNvPr>
          <p:cNvSpPr txBox="1"/>
          <p:nvPr/>
        </p:nvSpPr>
        <p:spPr>
          <a:xfrm>
            <a:off x="2203689" y="106272"/>
            <a:ext cx="481580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MASTER INTERNAZIONALE DI II LIVELLO IN</a:t>
            </a:r>
          </a:p>
          <a:p>
            <a:pPr marL="179388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-70" normalizeH="0" baseline="0" noProof="0" dirty="0">
                <a:ln>
                  <a:noFill/>
                </a:ln>
                <a:solidFill>
                  <a:srgbClr val="0F9ED5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RESTAURO ARCHITETTONICO E CULTURE DEL PATRIMONIO</a:t>
            </a:r>
          </a:p>
          <a:p>
            <a:pPr marL="179388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fondatore _ Paolo Marconi | direttrici _ Francesca Geremia _ Francesca Romana Stabile</a:t>
            </a:r>
          </a:p>
          <a:p>
            <a:pPr marL="179388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XXIII edizione _ anno accademico 2025 _ 2026  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87A86ED3-4BF0-C0B6-9579-6A15908F653E}"/>
              </a:ext>
            </a:extLst>
          </p:cNvPr>
          <p:cNvGrpSpPr/>
          <p:nvPr/>
        </p:nvGrpSpPr>
        <p:grpSpPr>
          <a:xfrm>
            <a:off x="119686" y="158114"/>
            <a:ext cx="3109972" cy="680871"/>
            <a:chOff x="304234" y="95261"/>
            <a:chExt cx="2517103" cy="551073"/>
          </a:xfrm>
        </p:grpSpPr>
        <p:pic>
          <p:nvPicPr>
            <p:cNvPr id="15" name="Immagine 14" descr="Immagine che contiene Carattere, Elementi grafici, schermata, grafica&#10;&#10;Il contenuto generato dall'IA potrebbe non essere corretto.">
              <a:extLst>
                <a:ext uri="{FF2B5EF4-FFF2-40B4-BE49-F238E27FC236}">
                  <a16:creationId xmlns:a16="http://schemas.microsoft.com/office/drawing/2014/main" id="{CA225269-F6A4-A8C5-B87C-5A94A5739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234" y="95261"/>
              <a:ext cx="1551308" cy="340771"/>
            </a:xfrm>
            <a:prstGeom prst="rect">
              <a:avLst/>
            </a:prstGeom>
          </p:spPr>
        </p:pic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21704711-3371-F4CD-C914-F2410971A6F1}"/>
                </a:ext>
              </a:extLst>
            </p:cNvPr>
            <p:cNvSpPr txBox="1"/>
            <p:nvPr/>
          </p:nvSpPr>
          <p:spPr>
            <a:xfrm>
              <a:off x="642017" y="430890"/>
              <a:ext cx="2179320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800" i="0" u="none" strike="noStrike" baseline="0" dirty="0">
                  <a:solidFill>
                    <a:schemeClr val="accent1"/>
                  </a:solidFill>
                  <a:latin typeface="Myriad Pro" panose="020B0503030403020204" pitchFamily="34" charset="0"/>
                </a:rPr>
                <a:t> DIPARTIMENTO DI ARCHITETTURA </a:t>
              </a:r>
            </a:p>
          </p:txBody>
        </p:sp>
      </p:grpSp>
      <p:sp useBgFill="1">
        <p:nvSpPr>
          <p:cNvPr id="18" name="CasellaDiTesto 17">
            <a:extLst>
              <a:ext uri="{FF2B5EF4-FFF2-40B4-BE49-F238E27FC236}">
                <a16:creationId xmlns:a16="http://schemas.microsoft.com/office/drawing/2014/main" id="{6173518B-18B5-9D21-1947-988647876747}"/>
              </a:ext>
            </a:extLst>
          </p:cNvPr>
          <p:cNvSpPr txBox="1"/>
          <p:nvPr/>
        </p:nvSpPr>
        <p:spPr>
          <a:xfrm>
            <a:off x="537029" y="1762714"/>
            <a:ext cx="6320971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None/>
            </a:pPr>
            <a:endParaRPr lang="it-IT" sz="1600" spc="-70" dirty="0">
              <a:solidFill>
                <a:srgbClr val="084F6A"/>
              </a:solidFill>
              <a:latin typeface="Garamond" panose="02020404030301010803" pitchFamily="18" charset="0"/>
            </a:endParaRPr>
          </a:p>
          <a:p>
            <a:pPr fontAlgn="base">
              <a:buNone/>
              <a:tabLst>
                <a:tab pos="1885950" algn="l"/>
              </a:tabLst>
            </a:pPr>
            <a:endParaRPr lang="it-IT" sz="1600" spc="-70" dirty="0">
              <a:solidFill>
                <a:srgbClr val="084F6A"/>
              </a:solidFill>
              <a:latin typeface="Garamond" panose="02020404030301010803" pitchFamily="18" charset="0"/>
            </a:endParaRPr>
          </a:p>
          <a:p>
            <a:pPr fontAlgn="base">
              <a:buNone/>
              <a:tabLst>
                <a:tab pos="1885950" algn="l"/>
              </a:tabLst>
            </a:pPr>
            <a:r>
              <a:rPr lang="it-IT" sz="2400" b="1" spc="-70" dirty="0">
                <a:solidFill>
                  <a:srgbClr val="084F6A"/>
                </a:solidFill>
                <a:latin typeface="Garamond" panose="02020404030301010803" pitchFamily="18" charset="0"/>
              </a:rPr>
              <a:t>Francisco J del Corral del Campo </a:t>
            </a:r>
          </a:p>
          <a:p>
            <a:pPr fontAlgn="base">
              <a:buNone/>
              <a:tabLst>
                <a:tab pos="1885950" algn="l"/>
              </a:tabLst>
            </a:pPr>
            <a:r>
              <a:rPr lang="it-IT" sz="1400" b="1" spc="-70" dirty="0" err="1">
                <a:solidFill>
                  <a:srgbClr val="084F6A"/>
                </a:solidFill>
                <a:latin typeface="Garamond" panose="02020404030301010803" pitchFamily="18" charset="0"/>
              </a:rPr>
              <a:t>Universidad</a:t>
            </a:r>
            <a:r>
              <a:rPr lang="it-IT" sz="1400" b="1" spc="-70" dirty="0">
                <a:solidFill>
                  <a:srgbClr val="084F6A"/>
                </a:solidFill>
                <a:latin typeface="Garamond" panose="02020404030301010803" pitchFamily="18" charset="0"/>
              </a:rPr>
              <a:t> Politecnica de Madrid</a:t>
            </a:r>
          </a:p>
          <a:p>
            <a:pPr fontAlgn="base">
              <a:buNone/>
              <a:tabLst>
                <a:tab pos="1885950" algn="l"/>
              </a:tabLst>
            </a:pPr>
            <a:endParaRPr lang="it-IT" sz="2400" b="1" spc="-70" dirty="0">
              <a:solidFill>
                <a:srgbClr val="084F6A"/>
              </a:solidFill>
              <a:latin typeface="Garamond" panose="02020404030301010803" pitchFamily="18" charset="0"/>
            </a:endParaRPr>
          </a:p>
          <a:p>
            <a:pPr fontAlgn="base">
              <a:buNone/>
            </a:pPr>
            <a:endParaRPr lang="it-IT" b="1" spc="-70" dirty="0">
              <a:solidFill>
                <a:srgbClr val="084F6A"/>
              </a:solidFill>
              <a:latin typeface="Garamond" panose="02020404030301010803" pitchFamily="18" charset="0"/>
            </a:endParaRPr>
          </a:p>
          <a:p>
            <a:pPr fontAlgn="base">
              <a:buNone/>
            </a:pPr>
            <a:r>
              <a:rPr lang="it-IT" b="1" i="1" spc="100" dirty="0">
                <a:solidFill>
                  <a:srgbClr val="084F6A"/>
                </a:solidFill>
                <a:latin typeface="Garamond Premr Pro Smbd" panose="02020602060506020403" pitchFamily="18" charset="0"/>
              </a:rPr>
              <a:t>Disegnare il patrimonio per vedere il progetto. </a:t>
            </a:r>
          </a:p>
          <a:p>
            <a:pPr fontAlgn="base">
              <a:buNone/>
            </a:pPr>
            <a:r>
              <a:rPr lang="it-IT" b="1" i="1" spc="100" dirty="0">
                <a:solidFill>
                  <a:srgbClr val="084F6A"/>
                </a:solidFill>
                <a:latin typeface="Garamond Premr Pro Smbd" panose="02020602060506020403" pitchFamily="18" charset="0"/>
              </a:rPr>
              <a:t>Esperienze didattiche e professionali</a:t>
            </a:r>
            <a:endParaRPr lang="it-IT" b="1" spc="-70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D636B62-FF05-F2B4-6E56-52CE65C76FFF}"/>
              </a:ext>
            </a:extLst>
          </p:cNvPr>
          <p:cNvSpPr txBox="1"/>
          <p:nvPr/>
        </p:nvSpPr>
        <p:spPr>
          <a:xfrm>
            <a:off x="537029" y="8676656"/>
            <a:ext cx="61442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buNone/>
            </a:pPr>
            <a:r>
              <a:rPr lang="it-IT" sz="1400" b="1" spc="100" dirty="0">
                <a:solidFill>
                  <a:srgbClr val="084F6A"/>
                </a:solidFill>
                <a:latin typeface="Garamond Premr Pro Smbd" panose="02020602060506020403" pitchFamily="18" charset="0"/>
              </a:rPr>
              <a:t>mercoledì 15 luglio | </a:t>
            </a:r>
            <a:r>
              <a:rPr lang="it-IT" sz="1200" spc="100" dirty="0">
                <a:solidFill>
                  <a:srgbClr val="084F6A"/>
                </a:solidFill>
                <a:latin typeface="Garamond Premr Pro Smbd" panose="02020602060506020403" pitchFamily="18" charset="0"/>
              </a:rPr>
              <a:t>online su piattaforma Microsoft Teams link h.14.00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01C02BA-0C5B-E3F0-259F-3BC4049601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28" y="4277722"/>
            <a:ext cx="5805715" cy="310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4748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30C3D931895A34285F62F15483874CA" ma:contentTypeVersion="16" ma:contentTypeDescription="Creare un nuovo documento." ma:contentTypeScope="" ma:versionID="603ea53a1870210c7ac3a0d8d49a5e60">
  <xsd:schema xmlns:xsd="http://www.w3.org/2001/XMLSchema" xmlns:xs="http://www.w3.org/2001/XMLSchema" xmlns:p="http://schemas.microsoft.com/office/2006/metadata/properties" xmlns:ns2="6fe7d02f-497b-42e9-8df2-2dbf25038466" xmlns:ns3="20c2cb6d-6a57-4646-ad0b-717087e74963" targetNamespace="http://schemas.microsoft.com/office/2006/metadata/properties" ma:root="true" ma:fieldsID="afedfbebb9e9a38f3b0f9b4662c7cd2f" ns2:_="" ns3:_="">
    <xsd:import namespace="6fe7d02f-497b-42e9-8df2-2dbf25038466"/>
    <xsd:import namespace="20c2cb6d-6a57-4646-ad0b-717087e7496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7d02f-497b-42e9-8df2-2dbf2503846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2e01193-cd64-420f-ae84-ad2eb319771d}" ma:internalName="TaxCatchAll" ma:showField="CatchAllData" ma:web="6fe7d02f-497b-42e9-8df2-2dbf250384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c2cb6d-6a57-4646-ad0b-717087e749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Tag immagine" ma:readOnly="false" ma:fieldId="{5cf76f15-5ced-4ddc-b409-7134ff3c332f}" ma:taxonomyMulti="true" ma:sspId="4b7b5d8e-dff7-4066-a657-d577acaf2b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0c2cb6d-6a57-4646-ad0b-717087e74963">
      <Terms xmlns="http://schemas.microsoft.com/office/infopath/2007/PartnerControls"/>
    </lcf76f155ced4ddcb4097134ff3c332f>
    <TaxCatchAll xmlns="6fe7d02f-497b-42e9-8df2-2dbf25038466" xsi:nil="true"/>
  </documentManagement>
</p:properties>
</file>

<file path=customXml/itemProps1.xml><?xml version="1.0" encoding="utf-8"?>
<ds:datastoreItem xmlns:ds="http://schemas.openxmlformats.org/officeDocument/2006/customXml" ds:itemID="{24F42AB4-B914-474A-8253-849A14E5DD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25AC57-E36A-41A3-A8F9-8B568AF94D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e7d02f-497b-42e9-8df2-2dbf25038466"/>
    <ds:schemaRef ds:uri="20c2cb6d-6a57-4646-ad0b-717087e749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000E8A-9E5B-45D6-AA8C-65C3D2160DC1}">
  <ds:schemaRefs>
    <ds:schemaRef ds:uri="http://schemas.microsoft.com/office/2006/metadata/properties"/>
    <ds:schemaRef ds:uri="http://schemas.microsoft.com/office/infopath/2007/PartnerControls"/>
    <ds:schemaRef ds:uri="20c2cb6d-6a57-4646-ad0b-717087e74963"/>
    <ds:schemaRef ds:uri="6fe7d02f-497b-42e9-8df2-2dbf2503846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585</TotalTime>
  <Words>219</Words>
  <Application>Microsoft Office PowerPoint</Application>
  <PresentationFormat>Presentazione su schermo (4:3)</PresentationFormat>
  <Paragraphs>44</Paragraphs>
  <Slides>3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10" baseType="lpstr">
      <vt:lpstr>Aptos</vt:lpstr>
      <vt:lpstr>Aptos Display</vt:lpstr>
      <vt:lpstr>Arial</vt:lpstr>
      <vt:lpstr>Garamond</vt:lpstr>
      <vt:lpstr>Garamond Premr Pro Smbd</vt:lpstr>
      <vt:lpstr>Myriad Pro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Francesca Geremia</dc:creator>
  <cp:lastModifiedBy>Eugenia Scrocca</cp:lastModifiedBy>
  <cp:revision>26</cp:revision>
  <dcterms:created xsi:type="dcterms:W3CDTF">2025-09-19T15:19:13Z</dcterms:created>
  <dcterms:modified xsi:type="dcterms:W3CDTF">2026-05-25T13:09:25Z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0x010100830C3D931895A34285F62F15483874CA</vt:lpwstr>
  </property>
  <property fmtid="{D5CDD505-2E9C-101B-9397-08002B2CF9AE}" pid="3" name="MediaServiceImageTags">
    <vt:lpwstr/>
  </property>
</Properties>
</file>