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5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5" userDrawn="1">
          <p15:clr>
            <a:srgbClr val="A4A3A4"/>
          </p15:clr>
        </p15:guide>
        <p15:guide id="2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AEAE"/>
    <a:srgbClr val="BEC7C7"/>
    <a:srgbClr val="886C68"/>
    <a:srgbClr val="EEE9E2"/>
    <a:srgbClr val="DDD4C5"/>
    <a:srgbClr val="D2C7B4"/>
    <a:srgbClr val="CAC4AA"/>
    <a:srgbClr val="CABFAE"/>
    <a:srgbClr val="C5C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3"/>
      </p:cViewPr>
      <p:guideLst>
        <p:guide orient="horz" pos="2925"/>
        <p:guide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F2FD-C95B-AE92-35EB-D74697250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F7D0E8-F4E3-E3AB-11B7-13F4BCBF3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B8FCA6-7BFB-AE2F-B036-248515641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A93923-2B32-479A-2E13-4D2101AEF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72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29299-197C-A5DC-138D-5157FD37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4739315-2BA1-27DB-FEDA-4FE49A38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8" y="5657487"/>
            <a:ext cx="4288840" cy="32166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E040B8-4A52-7C65-608B-8BBDAA463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77" y="1174791"/>
            <a:ext cx="4288841" cy="28710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A15FCB-3054-829C-072F-39429D4AACB5}"/>
              </a:ext>
            </a:extLst>
          </p:cNvPr>
          <p:cNvSpPr txBox="1"/>
          <p:nvPr/>
        </p:nvSpPr>
        <p:spPr>
          <a:xfrm>
            <a:off x="135782" y="3648670"/>
            <a:ext cx="65864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sz="1600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sz="22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Konstantinos </a:t>
            </a:r>
            <a:r>
              <a:rPr lang="it-IT" sz="2200" b="1" spc="-70" dirty="0" err="1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Karanasos</a:t>
            </a:r>
            <a:endParaRPr lang="it-IT" sz="22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en-US" sz="14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Architect NTUA Ministry of Culture - The Acropolis Restoration Service (Y.S.M.A.)</a:t>
            </a:r>
            <a:endParaRPr lang="it-IT" sz="14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sz="1000" b="1" spc="-70" dirty="0">
              <a:solidFill>
                <a:schemeClr val="accent4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chemeClr val="accent4">
                    <a:lumMod val="50000"/>
                  </a:schemeClr>
                </a:solidFill>
                <a:latin typeface="Garamond Premr Pro Smbd" panose="02020602060506020403" pitchFamily="18" charset="0"/>
              </a:rPr>
              <a:t>Restaurando l'antico sull’Acropoli di Atene: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chemeClr val="accent4">
                    <a:lumMod val="50000"/>
                  </a:schemeClr>
                </a:solidFill>
                <a:latin typeface="Garamond Premr Pro Smbd" panose="02020602060506020403" pitchFamily="18" charset="0"/>
              </a:rPr>
              <a:t>gli interventi ai Propilei e al muro nord della cella del Partenone</a:t>
            </a:r>
            <a:endParaRPr lang="it-IT" b="1" spc="100" dirty="0">
              <a:solidFill>
                <a:schemeClr val="accent4">
                  <a:lumMod val="50000"/>
                </a:schemeClr>
              </a:solidFill>
              <a:latin typeface="Garamond Premr Pro Smbd" panose="02020602060506020403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66E6CD-0C67-17A7-39C4-437B9EB5CD35}"/>
              </a:ext>
            </a:extLst>
          </p:cNvPr>
          <p:cNvSpPr txBox="1"/>
          <p:nvPr/>
        </p:nvSpPr>
        <p:spPr>
          <a:xfrm>
            <a:off x="2143585" y="134501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06008F4-2A58-4E9E-E503-C9F73E1FE4DE}"/>
              </a:ext>
            </a:extLst>
          </p:cNvPr>
          <p:cNvGrpSpPr/>
          <p:nvPr/>
        </p:nvGrpSpPr>
        <p:grpSpPr>
          <a:xfrm>
            <a:off x="135782" y="186343"/>
            <a:ext cx="3003597" cy="679930"/>
            <a:chOff x="304234" y="95261"/>
            <a:chExt cx="2431007" cy="550311"/>
          </a:xfrm>
        </p:grpSpPr>
        <p:pic>
          <p:nvPicPr>
            <p:cNvPr id="10" name="Immagine 9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538FE37B-E0F6-8031-9910-C983E7C21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FF9BAEE5-C2A6-E1AC-4CBD-15BEFA42835F}"/>
                </a:ext>
              </a:extLst>
            </p:cNvPr>
            <p:cNvSpPr txBox="1"/>
            <p:nvPr/>
          </p:nvSpPr>
          <p:spPr>
            <a:xfrm>
              <a:off x="555921" y="430128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0ECB1AD-3A71-9B09-5B8A-552B3F9C97B2}"/>
              </a:ext>
            </a:extLst>
          </p:cNvPr>
          <p:cNvSpPr txBox="1"/>
          <p:nvPr/>
        </p:nvSpPr>
        <p:spPr>
          <a:xfrm>
            <a:off x="135782" y="8397063"/>
            <a:ext cx="348113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giovedì 16 luglio 2026 | h.14.00</a:t>
            </a:r>
          </a:p>
          <a:p>
            <a:pPr fontAlgn="base">
              <a:buNone/>
            </a:pPr>
            <a:r>
              <a:rPr lang="it-IT" sz="1100" b="1" spc="-70" dirty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Online su Piattaforma 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935106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8940730F-2680-4E7F-9B96-2B55657422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30935-9AB5-4392-936B-6891CEC903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014D9-8A69-43FD-A28A-F3E4AE314A4C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Metadata/LabelInfo.xml><?xml version="1.0" encoding="utf-8"?>
<clbl:labelList xmlns:clbl="http://schemas.microsoft.com/office/2020/mipLabelMetadata">
  <clbl:label id="{ffb4df68-f464-458c-a546-00fb3af66f6a}" enabled="0" method="" siteId="{ffb4df68-f464-458c-a546-00fb3af66f6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90</Words>
  <Application>Microsoft Office PowerPoint</Application>
  <PresentationFormat>Presentazione su schermo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24</cp:revision>
  <dcterms:created xsi:type="dcterms:W3CDTF">2025-09-19T15:19:13Z</dcterms:created>
  <dcterms:modified xsi:type="dcterms:W3CDTF">2026-05-25T13:10:51Z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