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72" r:id="rId5"/>
    <p:sldId id="271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3" userDrawn="1">
          <p15:clr>
            <a:srgbClr val="A4A3A4"/>
          </p15:clr>
        </p15:guide>
        <p15:guide id="2" pos="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6A"/>
    <a:srgbClr val="FBFBFB"/>
    <a:srgbClr val="555B67"/>
    <a:srgbClr val="FFFFFF"/>
    <a:srgbClr val="AEAEAE"/>
    <a:srgbClr val="BEC7C7"/>
    <a:srgbClr val="886C68"/>
    <a:srgbClr val="EEE9E2"/>
    <a:srgbClr val="DDD4C5"/>
    <a:srgbClr val="D2C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2578" y="53"/>
      </p:cViewPr>
      <p:guideLst>
        <p:guide orient="horz" pos="2903"/>
        <p:guide pos="4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D54C-260E-4B12-BF2E-AC134F663F2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52891-E97A-4D89-83E4-43F1309F0F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387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99CBF-4388-AB1C-2CE5-A5537E213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E8CAD0-B623-C1A2-A64F-85AEFDC93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E6B4DFD-25F3-6383-4028-9402C239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886A11-21D9-7181-9D7A-953C141178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92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771C-B3EF-BD1F-F8F6-D21235F86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7C81E7D-B6C8-2487-74DC-29FDD83E85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4C5B459-6B58-D512-24EB-08C47F4F8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30B2A4-1148-B848-1AAC-4362D28D3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52891-E97A-4D89-83E4-43F1309F0F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99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75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040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7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2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056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61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64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743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03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09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87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011AEA-BD66-495D-A5C8-8EB138F31FA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2A43E9-3FDE-4BA0-B95B-C77C46480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57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9F24-DBBF-CFD6-F450-62B911214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52FA34-A4CC-EF5E-EBC4-7FCDF37C1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668" y="2887596"/>
            <a:ext cx="2939826" cy="391860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2976DD-9C4B-DC7D-2628-300CAEC122B6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F35014B1-73E1-3593-6227-5231CE99B178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9F1ED9E6-5D0E-28A8-F57B-72E209AF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9A9FAED5-B004-BEF2-E6E7-AA600F3B3BAC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73FCFA7-7B12-83B4-5B07-0605318F6291}"/>
              </a:ext>
            </a:extLst>
          </p:cNvPr>
          <p:cNvSpPr txBox="1"/>
          <p:nvPr/>
        </p:nvSpPr>
        <p:spPr>
          <a:xfrm>
            <a:off x="2390274" y="1755451"/>
            <a:ext cx="454847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W+G </a:t>
            </a:r>
            <a:r>
              <a:rPr lang="it-IT" sz="2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Architects</a:t>
            </a: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. </a:t>
            </a:r>
          </a:p>
          <a:p>
            <a:pPr fontAlgn="base">
              <a:buNone/>
            </a:pP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Federico Wulff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Barreiro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+ Melina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Guirnaldos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Díaz</a:t>
            </a:r>
          </a:p>
          <a:p>
            <a:pPr fontAlgn="base"/>
            <a:r>
              <a:rPr lang="it-IT" sz="1400" spc="-70" dirty="0">
                <a:solidFill>
                  <a:srgbClr val="084F6A"/>
                </a:solidFill>
                <a:latin typeface="Garamond" panose="02020404030301010803" pitchFamily="18" charset="0"/>
              </a:rPr>
              <a:t>Cardiff University</a:t>
            </a:r>
          </a:p>
          <a:p>
            <a:pPr fontAlgn="base">
              <a:buNone/>
            </a:pPr>
            <a:endParaRPr lang="it-IT" sz="1600" b="1" spc="-70" dirty="0">
              <a:solidFill>
                <a:srgbClr val="084F6A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C8AA036-B3AC-F059-45D1-364C43904EF5}"/>
              </a:ext>
            </a:extLst>
          </p:cNvPr>
          <p:cNvSpPr txBox="1"/>
          <p:nvPr/>
        </p:nvSpPr>
        <p:spPr>
          <a:xfrm>
            <a:off x="632947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martedì 14 luglio | </a:t>
            </a:r>
            <a:r>
              <a:rPr lang="it-IT" sz="1200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8C166-ACFC-1537-6675-A959F1CCBA39}"/>
              </a:ext>
            </a:extLst>
          </p:cNvPr>
          <p:cNvSpPr txBox="1"/>
          <p:nvPr/>
        </p:nvSpPr>
        <p:spPr>
          <a:xfrm>
            <a:off x="632947" y="6467138"/>
            <a:ext cx="6042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8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in Etiopia</a:t>
            </a:r>
          </a:p>
          <a:p>
            <a:pPr fontAlgn="base">
              <a:buNone/>
            </a:pPr>
            <a:endParaRPr lang="it-IT" sz="2400" b="1" i="1" spc="100" dirty="0">
              <a:solidFill>
                <a:srgbClr val="084F6A"/>
              </a:solidFill>
              <a:latin typeface="Garamond Premr Pro Smbd" panose="020206020605060204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Progetto di restauro, intervento paesaggistico e valorizzazione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del Palazzo dell'Imperatore </a:t>
            </a:r>
            <a:r>
              <a:rPr lang="it-IT" sz="1600" b="1" i="1" spc="100" dirty="0" err="1">
                <a:solidFill>
                  <a:srgbClr val="084F6A"/>
                </a:solidFill>
                <a:latin typeface="Garamond Premr Pro Smbd" panose="02020602060506020403" pitchFamily="18" charset="0"/>
              </a:rPr>
              <a:t>Susenyos</a:t>
            </a:r>
            <a:r>
              <a:rPr lang="it-IT" sz="1600" b="1" i="1" spc="100" dirty="0">
                <a:solidFill>
                  <a:srgbClr val="084F6A"/>
                </a:solidFill>
                <a:latin typeface="Garamond Premr Pro Smbd" panose="02020602060506020403" pitchFamily="18" charset="0"/>
              </a:rPr>
              <a:t> e della Cattedrale gesuita</a:t>
            </a:r>
          </a:p>
        </p:txBody>
      </p:sp>
    </p:spTree>
    <p:extLst>
      <p:ext uri="{BB962C8B-B14F-4D97-AF65-F5344CB8AC3E}">
        <p14:creationId xmlns:p14="http://schemas.microsoft.com/office/powerpoint/2010/main" val="410122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036EA-F5AC-B2C9-D48F-CA3BBD1D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D8D368-5289-1652-2418-78382FB98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9"/>
            <a:ext cx="6858000" cy="91412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7BF8BA-313A-9D9A-B3D7-8948C9B9C312}"/>
              </a:ext>
            </a:extLst>
          </p:cNvPr>
          <p:cNvSpPr txBox="1"/>
          <p:nvPr/>
        </p:nvSpPr>
        <p:spPr>
          <a:xfrm>
            <a:off x="2203689" y="106272"/>
            <a:ext cx="481580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MASTER INTERNAZIONALE DI II LIVELLO IN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-70" normalizeH="0" baseline="0" noProof="0" dirty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RESTAURO ARCHITETTONICO E CULTURE DEL PATRIMONIO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fondatore _ Paolo Marconi | direttrici _ Francesca Geremia _ Francesca Romana Stabile</a:t>
            </a:r>
          </a:p>
          <a:p>
            <a:pPr marL="179388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XXIII edizione _ anno accademico 2025 _ 2026  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514EC26-1E39-5941-239F-1669F3C02CC6}"/>
              </a:ext>
            </a:extLst>
          </p:cNvPr>
          <p:cNvGrpSpPr/>
          <p:nvPr/>
        </p:nvGrpSpPr>
        <p:grpSpPr>
          <a:xfrm>
            <a:off x="119686" y="158114"/>
            <a:ext cx="3109972" cy="680871"/>
            <a:chOff x="304234" y="95261"/>
            <a:chExt cx="2517103" cy="551073"/>
          </a:xfrm>
        </p:grpSpPr>
        <p:pic>
          <p:nvPicPr>
            <p:cNvPr id="15" name="Immagine 14" descr="Immagine che contiene Carattere, Elementi grafici, schermata, grafica&#10;&#10;Il contenuto generato dall'IA potrebbe non essere corretto.">
              <a:extLst>
                <a:ext uri="{FF2B5EF4-FFF2-40B4-BE49-F238E27FC236}">
                  <a16:creationId xmlns:a16="http://schemas.microsoft.com/office/drawing/2014/main" id="{164EE521-BEB8-A83C-0AE9-C4A5FE3B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234" y="95261"/>
              <a:ext cx="1551308" cy="340771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2046D3DE-4D55-42E0-75A8-C60166D9B265}"/>
                </a:ext>
              </a:extLst>
            </p:cNvPr>
            <p:cNvSpPr txBox="1"/>
            <p:nvPr/>
          </p:nvSpPr>
          <p:spPr>
            <a:xfrm>
              <a:off x="642017" y="430890"/>
              <a:ext cx="217932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800" i="0" u="none" strike="noStrike" baseline="0" dirty="0">
                  <a:solidFill>
                    <a:schemeClr val="accent1"/>
                  </a:solidFill>
                  <a:latin typeface="Myriad Pro" panose="020B0503030403020204" pitchFamily="34" charset="0"/>
                </a:rPr>
                <a:t> DIPARTIMENTO DI ARCHITETTURA 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F38DBA-A1F1-AE24-1140-13593D9D9E0E}"/>
              </a:ext>
            </a:extLst>
          </p:cNvPr>
          <p:cNvSpPr txBox="1"/>
          <p:nvPr/>
        </p:nvSpPr>
        <p:spPr>
          <a:xfrm>
            <a:off x="2390274" y="1305509"/>
            <a:ext cx="4548475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W+G </a:t>
            </a:r>
            <a:r>
              <a:rPr lang="it-IT" sz="24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Architects</a:t>
            </a:r>
            <a:r>
              <a:rPr lang="it-IT" sz="24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. </a:t>
            </a:r>
          </a:p>
          <a:p>
            <a:pPr fontAlgn="base">
              <a:buNone/>
            </a:pP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Federico Wulff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Barreiro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+ Melina </a:t>
            </a:r>
            <a:r>
              <a:rPr lang="it-IT" sz="1600" b="1" spc="-70" dirty="0" err="1">
                <a:solidFill>
                  <a:srgbClr val="084F6A"/>
                </a:solidFill>
                <a:latin typeface="Garamond" panose="02020404030301010803" pitchFamily="18" charset="0"/>
              </a:rPr>
              <a:t>Guirnaldos</a:t>
            </a:r>
            <a:r>
              <a:rPr lang="it-IT" sz="1600" b="1" spc="-70" dirty="0">
                <a:solidFill>
                  <a:srgbClr val="084F6A"/>
                </a:solidFill>
                <a:latin typeface="Garamond" panose="02020404030301010803" pitchFamily="18" charset="0"/>
              </a:rPr>
              <a:t> Díaz</a:t>
            </a:r>
          </a:p>
          <a:p>
            <a:pPr fontAlgn="base"/>
            <a:r>
              <a:rPr lang="it-IT" sz="1400" spc="-70" dirty="0">
                <a:solidFill>
                  <a:srgbClr val="084F6A"/>
                </a:solidFill>
                <a:latin typeface="Garamond" panose="02020404030301010803" pitchFamily="18" charset="0"/>
              </a:rPr>
              <a:t>Cardiff University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99E20D-3AAF-6385-A596-0FE5E52C6A15}"/>
              </a:ext>
            </a:extLst>
          </p:cNvPr>
          <p:cNvSpPr txBox="1"/>
          <p:nvPr/>
        </p:nvSpPr>
        <p:spPr>
          <a:xfrm>
            <a:off x="552269" y="8676656"/>
            <a:ext cx="6144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1400" b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mercoledì 15 luglio | </a:t>
            </a:r>
            <a:r>
              <a:rPr lang="it-IT" sz="1200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online su piattaforma Microsoft Teams link h.14.00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03609A-934E-FF75-0ED5-6073D4C73164}"/>
              </a:ext>
            </a:extLst>
          </p:cNvPr>
          <p:cNvSpPr txBox="1"/>
          <p:nvPr/>
        </p:nvSpPr>
        <p:spPr>
          <a:xfrm>
            <a:off x="572470" y="3317220"/>
            <a:ext cx="60428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it-IT" sz="28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in Etiopia</a:t>
            </a:r>
          </a:p>
          <a:p>
            <a:pPr fontAlgn="base">
              <a:buNone/>
            </a:pPr>
            <a:endParaRPr lang="it-IT" sz="2400" b="1" i="1" spc="100" dirty="0">
              <a:solidFill>
                <a:schemeClr val="bg1"/>
              </a:solidFill>
              <a:latin typeface="Garamond Premr Pro Smbd" panose="02020602060506020403" pitchFamily="18" charset="0"/>
            </a:endParaRPr>
          </a:p>
          <a:p>
            <a:pPr fontAlgn="base">
              <a:buNone/>
            </a:pP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Progetto di restauro, intervento paesaggistico e valorizzazione </a:t>
            </a:r>
          </a:p>
          <a:p>
            <a:pPr fontAlgn="base">
              <a:buNone/>
            </a:pP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del Palazzo dell'Imperatore </a:t>
            </a:r>
            <a:r>
              <a:rPr lang="it-IT" sz="1600" b="1" i="1" spc="100" dirty="0" err="1">
                <a:solidFill>
                  <a:schemeClr val="bg1"/>
                </a:solidFill>
                <a:latin typeface="Garamond Premr Pro Smbd" panose="02020602060506020403" pitchFamily="18" charset="0"/>
              </a:rPr>
              <a:t>Susenyos</a:t>
            </a:r>
            <a:r>
              <a:rPr lang="it-IT" sz="1600" b="1" i="1" spc="100" dirty="0">
                <a:solidFill>
                  <a:schemeClr val="bg1"/>
                </a:solidFill>
                <a:latin typeface="Garamond Premr Pro Smbd" panose="02020602060506020403" pitchFamily="18" charset="0"/>
              </a:rPr>
              <a:t> e della Cattedrale gesuita</a:t>
            </a:r>
          </a:p>
        </p:txBody>
      </p:sp>
    </p:spTree>
    <p:extLst>
      <p:ext uri="{BB962C8B-B14F-4D97-AF65-F5344CB8AC3E}">
        <p14:creationId xmlns:p14="http://schemas.microsoft.com/office/powerpoint/2010/main" val="2377084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0C3D931895A34285F62F15483874CA" ma:contentTypeVersion="16" ma:contentTypeDescription="Creare un nuovo documento." ma:contentTypeScope="" ma:versionID="603ea53a1870210c7ac3a0d8d49a5e60">
  <xsd:schema xmlns:xsd="http://www.w3.org/2001/XMLSchema" xmlns:xs="http://www.w3.org/2001/XMLSchema" xmlns:p="http://schemas.microsoft.com/office/2006/metadata/properties" xmlns:ns2="6fe7d02f-497b-42e9-8df2-2dbf25038466" xmlns:ns3="20c2cb6d-6a57-4646-ad0b-717087e74963" targetNamespace="http://schemas.microsoft.com/office/2006/metadata/properties" ma:root="true" ma:fieldsID="afedfbebb9e9a38f3b0f9b4662c7cd2f" ns2:_="" ns3:_="">
    <xsd:import namespace="6fe7d02f-497b-42e9-8df2-2dbf25038466"/>
    <xsd:import namespace="20c2cb6d-6a57-4646-ad0b-717087e7496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7d02f-497b-42e9-8df2-2dbf250384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2e01193-cd64-420f-ae84-ad2eb319771d}" ma:internalName="TaxCatchAll" ma:showField="CatchAllData" ma:web="6fe7d02f-497b-42e9-8df2-2dbf250384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2cb6d-6a57-4646-ad0b-717087e749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c2cb6d-6a57-4646-ad0b-717087e74963">
      <Terms xmlns="http://schemas.microsoft.com/office/infopath/2007/PartnerControls"/>
    </lcf76f155ced4ddcb4097134ff3c332f>
    <TaxCatchAll xmlns="6fe7d02f-497b-42e9-8df2-2dbf25038466" xsi:nil="true"/>
  </documentManagement>
</p:properties>
</file>

<file path=customXml/itemProps1.xml><?xml version="1.0" encoding="utf-8"?>
<ds:datastoreItem xmlns:ds="http://schemas.openxmlformats.org/officeDocument/2006/customXml" ds:itemID="{3290416C-0FD3-463A-9E89-17B8C8CF5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7d02f-497b-42e9-8df2-2dbf25038466"/>
    <ds:schemaRef ds:uri="20c2cb6d-6a57-4646-ad0b-717087e74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4C00F6-116B-4A22-BAD2-75760871D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7E382-81BB-48BF-BB32-2C8CE42FCD43}">
  <ds:schemaRefs>
    <ds:schemaRef ds:uri="http://schemas.microsoft.com/office/2006/metadata/properties"/>
    <ds:schemaRef ds:uri="http://schemas.microsoft.com/office/infopath/2007/PartnerControls"/>
    <ds:schemaRef ds:uri="20c2cb6d-6a57-4646-ad0b-717087e74963"/>
    <ds:schemaRef ds:uri="6fe7d02f-497b-42e9-8df2-2dbf2503846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166</Words>
  <Application>Microsoft Office PowerPoint</Application>
  <PresentationFormat>Presentazione su schermo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Garamond</vt:lpstr>
      <vt:lpstr>Garamond Premr Pro Smbd</vt:lpstr>
      <vt:lpstr>Myriad Pro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Francesca Geremia</dc:creator>
  <cp:lastModifiedBy>Eugenia Scrocca</cp:lastModifiedBy>
  <cp:revision>29</cp:revision>
  <dcterms:created xsi:type="dcterms:W3CDTF">2025-09-19T15:19:13Z</dcterms:created>
  <dcterms:modified xsi:type="dcterms:W3CDTF">2026-05-25T13:13:50Z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0x010100830C3D931895A34285F62F15483874CA</vt:lpwstr>
  </property>
  <property fmtid="{D5CDD505-2E9C-101B-9397-08002B2CF9AE}" pid="3" name="MediaServiceImageTags">
    <vt:lpwstr/>
  </property>
</Properties>
</file>