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562850" cy="10688638"/>
  <p:notesSz cx="6858000" cy="9144000"/>
  <p:defaultText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63"/>
  </p:normalViewPr>
  <p:slideViewPr>
    <p:cSldViewPr>
      <p:cViewPr varScale="1">
        <p:scale>
          <a:sx n="68" d="100"/>
          <a:sy n="68" d="100"/>
        </p:scale>
        <p:origin x="1110" y="78"/>
      </p:cViewPr>
      <p:guideLst>
        <p:guide orient="horz" pos="3367"/>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6839B-D951-4A40-AC6E-C1AE70ED95EA}" type="datetimeFigureOut">
              <a:rPr lang="en-US" smtClean="0"/>
              <a:pPr/>
              <a:t>10/28/2022</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0B52C8-2FE3-0946-B07F-7803E20FA45F}" type="slidenum">
              <a:rPr lang="en-US" smtClean="0"/>
              <a:pPr/>
              <a:t>‹N›</a:t>
            </a:fld>
            <a:endParaRPr lang="en-US"/>
          </a:p>
        </p:txBody>
      </p:sp>
    </p:spTree>
    <p:extLst>
      <p:ext uri="{BB962C8B-B14F-4D97-AF65-F5344CB8AC3E}">
        <p14:creationId xmlns:p14="http://schemas.microsoft.com/office/powerpoint/2010/main" val="3399766345"/>
      </p:ext>
    </p:extLst>
  </p:cSld>
  <p:clrMap bg1="lt1" tx1="dk1" bg2="lt2" tx2="dk2" accent1="accent1" accent2="accent2" accent3="accent3" accent4="accent4" accent5="accent5" accent6="accent6" hlink="hlink" folHlink="folHlink"/>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8"/>
            <a:ext cx="6428423" cy="2291129"/>
          </a:xfrm>
        </p:spPr>
        <p:txBody>
          <a:bodyPr/>
          <a:lstStyle/>
          <a:p>
            <a:r>
              <a:rPr lang="en-US"/>
              <a:t>Click to edit Master title style</a:t>
            </a:r>
            <a:endParaRPr lang="en-GB"/>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16053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237099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3066" y="428043"/>
            <a:ext cx="1701641" cy="911998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78143" y="428043"/>
            <a:ext cx="4978876" cy="91199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131504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195700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0"/>
            <a:ext cx="6428423" cy="2122882"/>
          </a:xfrm>
        </p:spPr>
        <p:txBody>
          <a:bodyPr anchor="t"/>
          <a:lstStyle>
            <a:lvl1pPr algn="l">
              <a:defRPr sz="4600" b="1" cap="all"/>
            </a:lvl1pPr>
          </a:lstStyle>
          <a:p>
            <a:r>
              <a:rPr lang="en-US"/>
              <a:t>Click to edit Master title style</a:t>
            </a:r>
            <a:endParaRPr lang="en-GB"/>
          </a:p>
        </p:txBody>
      </p:sp>
      <p:sp>
        <p:nvSpPr>
          <p:cNvPr id="3" name="Text Placeholder 2"/>
          <p:cNvSpPr>
            <a:spLocks noGrp="1"/>
          </p:cNvSpPr>
          <p:nvPr>
            <p:ph type="body" idx="1"/>
          </p:nvPr>
        </p:nvSpPr>
        <p:spPr>
          <a:xfrm>
            <a:off x="597413" y="4530302"/>
            <a:ext cx="6428423" cy="2338138"/>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103870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8142" y="2494017"/>
            <a:ext cx="3340259" cy="7054007"/>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44449" y="2494017"/>
            <a:ext cx="3340259" cy="7054007"/>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376692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4" name="Content Placeholder 3"/>
          <p:cNvSpPr>
            <a:spLocks noGrp="1"/>
          </p:cNvSpPr>
          <p:nvPr>
            <p:ph sz="half" idx="2"/>
          </p:nvPr>
        </p:nvSpPr>
        <p:spPr>
          <a:xfrm>
            <a:off x="378143" y="3389683"/>
            <a:ext cx="3341572" cy="6158339"/>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841824" y="2392573"/>
            <a:ext cx="3342884" cy="997111"/>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841824" y="3389683"/>
            <a:ext cx="3342884" cy="6158339"/>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405952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131853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23670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7"/>
            <a:ext cx="2488126" cy="1811130"/>
          </a:xfrm>
        </p:spPr>
        <p:txBody>
          <a:bodyPr anchor="b"/>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2956864" y="425567"/>
            <a:ext cx="4227844" cy="9122457"/>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78143" y="2236698"/>
            <a:ext cx="2488126" cy="7311326"/>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49492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1482372" y="955049"/>
            <a:ext cx="4537710" cy="6413183"/>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GB"/>
          </a:p>
        </p:txBody>
      </p:sp>
      <p:sp>
        <p:nvSpPr>
          <p:cNvPr id="4" name="Text Placeholder 3"/>
          <p:cNvSpPr>
            <a:spLocks noGrp="1"/>
          </p:cNvSpPr>
          <p:nvPr>
            <p:ph type="body" sz="half" idx="2"/>
          </p:nvPr>
        </p:nvSpPr>
        <p:spPr>
          <a:xfrm>
            <a:off x="1482372" y="8365346"/>
            <a:ext cx="4537710" cy="1254429"/>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06CC41-ABD3-4CA4-BAE7-BBCE77EFC796}" type="datetimeFigureOut">
              <a:rPr lang="en-GB" smtClean="0"/>
              <a:pPr/>
              <a:t>28/10/2022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CD51A-FE66-4C6B-B07E-9FCBA29B1B47}" type="slidenum">
              <a:rPr lang="en-GB" smtClean="0"/>
              <a:pPr/>
              <a:t>‹N›</a:t>
            </a:fld>
            <a:endParaRPr lang="en-GB"/>
          </a:p>
        </p:txBody>
      </p:sp>
    </p:spTree>
    <p:extLst>
      <p:ext uri="{BB962C8B-B14F-4D97-AF65-F5344CB8AC3E}">
        <p14:creationId xmlns:p14="http://schemas.microsoft.com/office/powerpoint/2010/main" val="48250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104287" tIns="52144" rIns="104287" bIns="5214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78143" y="2494017"/>
            <a:ext cx="6806565" cy="7054007"/>
          </a:xfrm>
          <a:prstGeom prst="rect">
            <a:avLst/>
          </a:prstGeom>
        </p:spPr>
        <p:txBody>
          <a:bodyPr vert="horz" lIns="104287" tIns="52144" rIns="104287" bIns="521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78143" y="9906785"/>
            <a:ext cx="1764665" cy="569071"/>
          </a:xfrm>
          <a:prstGeom prst="rect">
            <a:avLst/>
          </a:prstGeom>
        </p:spPr>
        <p:txBody>
          <a:bodyPr vert="horz" lIns="104287" tIns="52144" rIns="104287" bIns="52144" rtlCol="0" anchor="ctr"/>
          <a:lstStyle>
            <a:lvl1pPr algn="l">
              <a:defRPr sz="1400">
                <a:solidFill>
                  <a:schemeClr val="tx1">
                    <a:tint val="75000"/>
                  </a:schemeClr>
                </a:solidFill>
              </a:defRPr>
            </a:lvl1pPr>
          </a:lstStyle>
          <a:p>
            <a:fld id="{8706CC41-ABD3-4CA4-BAE7-BBCE77EFC796}" type="datetimeFigureOut">
              <a:rPr lang="en-GB" smtClean="0"/>
              <a:pPr/>
              <a:t>28/10/2022</a:t>
            </a:fld>
            <a:endParaRPr lang="en-GB"/>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104287" tIns="52144" rIns="104287" bIns="52144" rtlCol="0" anchor="ctr"/>
          <a:lstStyle>
            <a:lvl1pPr algn="r">
              <a:defRPr sz="1400">
                <a:solidFill>
                  <a:schemeClr val="tx1">
                    <a:tint val="75000"/>
                  </a:schemeClr>
                </a:solidFill>
              </a:defRPr>
            </a:lvl1pPr>
          </a:lstStyle>
          <a:p>
            <a:fld id="{308CD51A-FE66-4C6B-B07E-9FCBA29B1B47}" type="slidenum">
              <a:rPr lang="en-GB" smtClean="0"/>
              <a:pPr/>
              <a:t>‹N›</a:t>
            </a:fld>
            <a:endParaRPr lang="en-GB"/>
          </a:p>
        </p:txBody>
      </p:sp>
    </p:spTree>
    <p:extLst>
      <p:ext uri="{BB962C8B-B14F-4D97-AF65-F5344CB8AC3E}">
        <p14:creationId xmlns:p14="http://schemas.microsoft.com/office/powerpoint/2010/main" val="297061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873"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104287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47334" indent="-325898" algn="l" defTabSz="104287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592" indent="-260718" algn="l" defTabSz="104287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028"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465"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7901"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338"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0775"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211"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7"/>
          <p:cNvSpPr txBox="1">
            <a:spLocks noChangeArrowheads="1"/>
          </p:cNvSpPr>
          <p:nvPr/>
        </p:nvSpPr>
        <p:spPr bwMode="auto">
          <a:xfrm>
            <a:off x="2472874" y="580142"/>
            <a:ext cx="2883611" cy="423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4287" tIns="52144" rIns="104287" bIns="5214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35000"/>
              </a:spcBef>
            </a:pPr>
            <a:r>
              <a:rPr lang="en-US" altLang="en-US" sz="2300" dirty="0">
                <a:effectLst>
                  <a:outerShdw blurRad="165100" dist="38100" dir="2700000" algn="tl" rotWithShape="0">
                    <a:schemeClr val="bg1">
                      <a:alpha val="61000"/>
                    </a:schemeClr>
                  </a:outerShdw>
                </a:effectLst>
              </a:rPr>
              <a:t> </a:t>
            </a:r>
            <a:r>
              <a:rPr lang="en-US" altLang="en-US" sz="2300" dirty="0" err="1">
                <a:effectLst>
                  <a:outerShdw blurRad="165100" dist="38100" dir="2700000" algn="tl" rotWithShape="0">
                    <a:schemeClr val="bg1">
                      <a:alpha val="61000"/>
                    </a:schemeClr>
                  </a:outerShdw>
                </a:effectLst>
              </a:rPr>
              <a:t>Avviso</a:t>
            </a:r>
            <a:r>
              <a:rPr lang="en-US" altLang="en-US" sz="2300" dirty="0">
                <a:effectLst>
                  <a:outerShdw blurRad="165100" dist="38100" dir="2700000" algn="tl" rotWithShape="0">
                    <a:schemeClr val="bg1">
                      <a:alpha val="61000"/>
                    </a:schemeClr>
                  </a:outerShdw>
                </a:effectLst>
              </a:rPr>
              <a:t> di </a:t>
            </a:r>
            <a:r>
              <a:rPr lang="en-US" altLang="en-US" sz="2300" dirty="0" err="1">
                <a:effectLst>
                  <a:outerShdw blurRad="165100" dist="38100" dir="2700000" algn="tl" rotWithShape="0">
                    <a:schemeClr val="bg1">
                      <a:alpha val="61000"/>
                    </a:schemeClr>
                  </a:outerShdw>
                </a:effectLst>
              </a:rPr>
              <a:t>Seminario</a:t>
            </a:r>
            <a:endParaRPr lang="en-US" altLang="en-US" sz="1000" dirty="0">
              <a:effectLst>
                <a:outerShdw blurRad="165100" dist="38100" dir="2700000" algn="tl" rotWithShape="0">
                  <a:schemeClr val="bg1">
                    <a:alpha val="61000"/>
                  </a:schemeClr>
                </a:outerShdw>
              </a:effectLst>
            </a:endParaRPr>
          </a:p>
        </p:txBody>
      </p:sp>
      <p:sp>
        <p:nvSpPr>
          <p:cNvPr id="2" name="Rectangle 1"/>
          <p:cNvSpPr/>
          <p:nvPr/>
        </p:nvSpPr>
        <p:spPr>
          <a:xfrm>
            <a:off x="58075" y="8873367"/>
            <a:ext cx="7434231" cy="1096347"/>
          </a:xfrm>
          <a:prstGeom prst="rect">
            <a:avLst/>
          </a:prstGeom>
        </p:spPr>
        <p:txBody>
          <a:bodyPr wrap="square" lIns="104287" tIns="52144" rIns="104287" bIns="52144">
            <a:spAutoFit/>
          </a:bodyPr>
          <a:lstStyle/>
          <a:p>
            <a:pPr algn="ctr">
              <a:lnSpc>
                <a:spcPct val="90000"/>
              </a:lnSpc>
              <a:spcBef>
                <a:spcPct val="35000"/>
              </a:spcBef>
            </a:pPr>
            <a:r>
              <a:rPr lang="en-GB" altLang="en-US" sz="1600" b="1" dirty="0">
                <a:effectLst>
                  <a:outerShdw blurRad="165100" dist="38100" dir="2700000" algn="tl" rotWithShape="0">
                    <a:schemeClr val="bg1">
                      <a:alpha val="61000"/>
                    </a:schemeClr>
                  </a:outerShdw>
                </a:effectLst>
                <a:latin typeface="Arial"/>
                <a:cs typeface="Arial"/>
              </a:rPr>
              <a:t>Il </a:t>
            </a:r>
            <a:r>
              <a:rPr lang="en-GB" altLang="en-US" sz="1600" b="1" dirty="0" err="1">
                <a:effectLst>
                  <a:outerShdw blurRad="165100" dist="38100" dir="2700000" algn="tl" rotWithShape="0">
                    <a:schemeClr val="bg1">
                      <a:alpha val="61000"/>
                    </a:schemeClr>
                  </a:outerShdw>
                </a:effectLst>
                <a:latin typeface="Arial"/>
                <a:cs typeface="Arial"/>
              </a:rPr>
              <a:t>seminario</a:t>
            </a:r>
            <a:r>
              <a:rPr lang="en-GB" altLang="en-US" sz="1600" b="1" dirty="0">
                <a:effectLst>
                  <a:outerShdw blurRad="165100" dist="38100" dir="2700000" algn="tl" rotWithShape="0">
                    <a:schemeClr val="bg1">
                      <a:alpha val="61000"/>
                    </a:schemeClr>
                  </a:outerShdw>
                </a:effectLst>
                <a:latin typeface="Arial"/>
                <a:cs typeface="Arial"/>
              </a:rPr>
              <a:t> </a:t>
            </a:r>
            <a:r>
              <a:rPr lang="en-GB" altLang="en-US" sz="1600" b="1" dirty="0" err="1">
                <a:effectLst>
                  <a:outerShdw blurRad="165100" dist="38100" dir="2700000" algn="tl" rotWithShape="0">
                    <a:schemeClr val="bg1">
                      <a:alpha val="61000"/>
                    </a:schemeClr>
                  </a:outerShdw>
                </a:effectLst>
                <a:latin typeface="Arial"/>
                <a:cs typeface="Arial"/>
              </a:rPr>
              <a:t>si</a:t>
            </a:r>
            <a:r>
              <a:rPr lang="en-GB" altLang="en-US" sz="1600" b="1" dirty="0">
                <a:effectLst>
                  <a:outerShdw blurRad="165100" dist="38100" dir="2700000" algn="tl" rotWithShape="0">
                    <a:schemeClr val="bg1">
                      <a:alpha val="61000"/>
                    </a:schemeClr>
                  </a:outerShdw>
                </a:effectLst>
                <a:latin typeface="Arial"/>
                <a:cs typeface="Arial"/>
              </a:rPr>
              <a:t> </a:t>
            </a:r>
            <a:r>
              <a:rPr lang="en-GB" altLang="en-US" sz="1600" b="1" dirty="0" err="1">
                <a:effectLst>
                  <a:outerShdw blurRad="165100" dist="38100" dir="2700000" algn="tl" rotWithShape="0">
                    <a:schemeClr val="bg1">
                      <a:alpha val="61000"/>
                    </a:schemeClr>
                  </a:outerShdw>
                </a:effectLst>
                <a:latin typeface="Arial"/>
                <a:cs typeface="Arial"/>
              </a:rPr>
              <a:t>terrà</a:t>
            </a:r>
            <a:r>
              <a:rPr lang="en-GB" altLang="en-US" sz="1600" b="1" dirty="0">
                <a:effectLst>
                  <a:outerShdw blurRad="165100" dist="38100" dir="2700000" algn="tl" rotWithShape="0">
                    <a:schemeClr val="bg1">
                      <a:alpha val="61000"/>
                    </a:schemeClr>
                  </a:outerShdw>
                </a:effectLst>
                <a:latin typeface="Arial"/>
                <a:cs typeface="Arial"/>
              </a:rPr>
              <a:t> </a:t>
            </a:r>
            <a:r>
              <a:rPr lang="en-GB" altLang="en-US" sz="1600" b="1" dirty="0" err="1">
                <a:effectLst>
                  <a:outerShdw blurRad="165100" dist="38100" dir="2700000" algn="tl" rotWithShape="0">
                    <a:schemeClr val="bg1">
                      <a:alpha val="61000"/>
                    </a:schemeClr>
                  </a:outerShdw>
                </a:effectLst>
                <a:latin typeface="Arial"/>
                <a:cs typeface="Arial"/>
              </a:rPr>
              <a:t>presso</a:t>
            </a:r>
            <a:r>
              <a:rPr lang="en-GB" altLang="en-US" sz="1600" b="1" dirty="0">
                <a:effectLst>
                  <a:outerShdw blurRad="165100" dist="38100" dir="2700000" algn="tl" rotWithShape="0">
                    <a:schemeClr val="bg1">
                      <a:alpha val="61000"/>
                    </a:schemeClr>
                  </a:outerShdw>
                </a:effectLst>
                <a:latin typeface="Arial"/>
                <a:cs typeface="Arial"/>
              </a:rPr>
              <a:t> </a:t>
            </a:r>
            <a:r>
              <a:rPr lang="en-GB" altLang="en-US" sz="1600" b="1" dirty="0" err="1">
                <a:effectLst>
                  <a:outerShdw blurRad="165100" dist="38100" dir="2700000" algn="tl" rotWithShape="0">
                    <a:schemeClr val="bg1">
                      <a:alpha val="61000"/>
                    </a:schemeClr>
                  </a:outerShdw>
                </a:effectLst>
                <a:latin typeface="Arial"/>
                <a:cs typeface="Arial"/>
              </a:rPr>
              <a:t>l’Università</a:t>
            </a:r>
            <a:r>
              <a:rPr lang="en-GB" altLang="en-US" sz="1600" b="1" dirty="0">
                <a:effectLst>
                  <a:outerShdw blurRad="165100" dist="38100" dir="2700000" algn="tl" rotWithShape="0">
                    <a:schemeClr val="bg1">
                      <a:alpha val="61000"/>
                    </a:schemeClr>
                  </a:outerShdw>
                </a:effectLst>
                <a:latin typeface="Arial"/>
                <a:cs typeface="Arial"/>
              </a:rPr>
              <a:t> Roma Tre</a:t>
            </a:r>
          </a:p>
          <a:p>
            <a:pPr algn="ctr">
              <a:lnSpc>
                <a:spcPct val="90000"/>
              </a:lnSpc>
              <a:spcBef>
                <a:spcPct val="35000"/>
              </a:spcBef>
            </a:pPr>
            <a:r>
              <a:rPr lang="en-GB" altLang="en-US" sz="1600" b="1" dirty="0" err="1">
                <a:effectLst>
                  <a:outerShdw blurRad="165100" dist="38100" dir="2700000" algn="tl" rotWithShape="0">
                    <a:schemeClr val="bg1">
                      <a:alpha val="61000"/>
                    </a:schemeClr>
                  </a:outerShdw>
                </a:effectLst>
                <a:latin typeface="Arial"/>
                <a:cs typeface="Arial"/>
              </a:rPr>
              <a:t>Dipartimento</a:t>
            </a:r>
            <a:r>
              <a:rPr lang="en-GB" altLang="en-US" sz="1600" b="1" dirty="0">
                <a:effectLst>
                  <a:outerShdw blurRad="165100" dist="38100" dir="2700000" algn="tl" rotWithShape="0">
                    <a:schemeClr val="bg1">
                      <a:alpha val="61000"/>
                    </a:schemeClr>
                  </a:outerShdw>
                </a:effectLst>
                <a:latin typeface="Arial"/>
                <a:cs typeface="Arial"/>
              </a:rPr>
              <a:t> di </a:t>
            </a:r>
            <a:r>
              <a:rPr lang="en-GB" altLang="en-US" sz="1600" b="1" dirty="0" err="1">
                <a:effectLst>
                  <a:outerShdw blurRad="165100" dist="38100" dir="2700000" algn="tl" rotWithShape="0">
                    <a:schemeClr val="bg1">
                      <a:alpha val="61000"/>
                    </a:schemeClr>
                  </a:outerShdw>
                </a:effectLst>
                <a:latin typeface="Arial"/>
                <a:cs typeface="Arial"/>
              </a:rPr>
              <a:t>Ingegneria</a:t>
            </a:r>
            <a:r>
              <a:rPr lang="en-GB" altLang="en-US" sz="1600" b="1" dirty="0">
                <a:effectLst>
                  <a:outerShdw blurRad="165100" dist="38100" dir="2700000" algn="tl" rotWithShape="0">
                    <a:schemeClr val="bg1">
                      <a:alpha val="61000"/>
                    </a:schemeClr>
                  </a:outerShdw>
                </a:effectLst>
                <a:latin typeface="Arial"/>
                <a:cs typeface="Arial"/>
              </a:rPr>
              <a:t> - via Vito Volterra, 60, Roma</a:t>
            </a:r>
          </a:p>
          <a:p>
            <a:pPr algn="ctr">
              <a:lnSpc>
                <a:spcPct val="90000"/>
              </a:lnSpc>
              <a:spcBef>
                <a:spcPct val="35000"/>
              </a:spcBef>
            </a:pPr>
            <a:endParaRPr lang="en-GB" altLang="en-US" sz="800" b="1" dirty="0">
              <a:effectLst>
                <a:outerShdw blurRad="165100" dist="38100" dir="2700000" algn="tl" rotWithShape="0">
                  <a:schemeClr val="bg1">
                    <a:alpha val="61000"/>
                  </a:schemeClr>
                </a:outerShdw>
              </a:effectLst>
              <a:latin typeface="Arial"/>
              <a:cs typeface="Arial"/>
            </a:endParaRPr>
          </a:p>
          <a:p>
            <a:pPr algn="ctr">
              <a:lnSpc>
                <a:spcPct val="90000"/>
              </a:lnSpc>
              <a:spcBef>
                <a:spcPct val="35000"/>
              </a:spcBef>
            </a:pPr>
            <a:r>
              <a:rPr lang="en-GB" altLang="en-US" sz="1600" b="1" dirty="0" err="1" smtClean="0">
                <a:solidFill>
                  <a:srgbClr val="0000FF"/>
                </a:solidFill>
                <a:effectLst>
                  <a:outerShdw blurRad="165100" dist="38100" dir="2700000" algn="tl" rotWithShape="0">
                    <a:schemeClr val="bg1">
                      <a:alpha val="61000"/>
                    </a:schemeClr>
                  </a:outerShdw>
                </a:effectLst>
                <a:latin typeface="Arial"/>
                <a:cs typeface="Arial"/>
              </a:rPr>
              <a:t>Lunedì</a:t>
            </a:r>
            <a:r>
              <a:rPr lang="en-GB" altLang="en-US" sz="1600" b="1" dirty="0" smtClean="0">
                <a:solidFill>
                  <a:srgbClr val="0000FF"/>
                </a:solidFill>
                <a:effectLst>
                  <a:outerShdw blurRad="165100" dist="38100" dir="2700000" algn="tl" rotWithShape="0">
                    <a:schemeClr val="bg1">
                      <a:alpha val="61000"/>
                    </a:schemeClr>
                  </a:outerShdw>
                </a:effectLst>
                <a:latin typeface="Arial"/>
                <a:cs typeface="Arial"/>
              </a:rPr>
              <a:t> 7 </a:t>
            </a:r>
            <a:r>
              <a:rPr lang="en-GB" altLang="en-US" sz="1600" b="1" dirty="0" err="1" smtClean="0">
                <a:solidFill>
                  <a:srgbClr val="0000FF"/>
                </a:solidFill>
                <a:effectLst>
                  <a:outerShdw blurRad="165100" dist="38100" dir="2700000" algn="tl" rotWithShape="0">
                    <a:schemeClr val="bg1">
                      <a:alpha val="61000"/>
                    </a:schemeClr>
                  </a:outerShdw>
                </a:effectLst>
                <a:latin typeface="Arial"/>
                <a:cs typeface="Arial"/>
              </a:rPr>
              <a:t>novembre</a:t>
            </a:r>
            <a:r>
              <a:rPr lang="en-GB" altLang="en-US" sz="1600" b="1" dirty="0" smtClean="0">
                <a:solidFill>
                  <a:srgbClr val="0000FF"/>
                </a:solidFill>
                <a:effectLst>
                  <a:outerShdw blurRad="165100" dist="38100" dir="2700000" algn="tl" rotWithShape="0">
                    <a:schemeClr val="bg1">
                      <a:alpha val="61000"/>
                    </a:schemeClr>
                  </a:outerShdw>
                </a:effectLst>
                <a:latin typeface="Arial"/>
                <a:cs typeface="Arial"/>
              </a:rPr>
              <a:t> 2022,  </a:t>
            </a:r>
            <a:r>
              <a:rPr lang="en-GB" altLang="en-US" sz="1600" b="1" dirty="0" err="1">
                <a:solidFill>
                  <a:srgbClr val="0000FF"/>
                </a:solidFill>
                <a:effectLst>
                  <a:outerShdw blurRad="165100" dist="38100" dir="2700000" algn="tl" rotWithShape="0">
                    <a:schemeClr val="bg1">
                      <a:alpha val="61000"/>
                    </a:schemeClr>
                  </a:outerShdw>
                </a:effectLst>
                <a:latin typeface="Arial"/>
                <a:cs typeface="Arial"/>
              </a:rPr>
              <a:t>Aula</a:t>
            </a:r>
            <a:r>
              <a:rPr lang="en-GB" altLang="en-US" sz="1600" b="1" dirty="0">
                <a:solidFill>
                  <a:srgbClr val="0000FF"/>
                </a:solidFill>
                <a:effectLst>
                  <a:outerShdw blurRad="165100" dist="38100" dir="2700000" algn="tl" rotWithShape="0">
                    <a:schemeClr val="bg1">
                      <a:alpha val="61000"/>
                    </a:schemeClr>
                  </a:outerShdw>
                </a:effectLst>
                <a:latin typeface="Arial"/>
                <a:cs typeface="Arial"/>
              </a:rPr>
              <a:t> </a:t>
            </a:r>
            <a:r>
              <a:rPr lang="en-GB" altLang="en-US" sz="1600" b="1" dirty="0" smtClean="0">
                <a:solidFill>
                  <a:srgbClr val="0000FF"/>
                </a:solidFill>
                <a:effectLst>
                  <a:outerShdw blurRad="165100" dist="38100" dir="2700000" algn="tl" rotWithShape="0">
                    <a:schemeClr val="bg1">
                      <a:alpha val="61000"/>
                    </a:schemeClr>
                  </a:outerShdw>
                </a:effectLst>
                <a:latin typeface="Arial"/>
                <a:cs typeface="Arial"/>
              </a:rPr>
              <a:t>N20 </a:t>
            </a:r>
            <a:r>
              <a:rPr lang="en-GB" altLang="en-US" sz="1600" b="1" dirty="0">
                <a:solidFill>
                  <a:srgbClr val="0000FF"/>
                </a:solidFill>
                <a:effectLst>
                  <a:outerShdw blurRad="165100" dist="38100" dir="2700000" algn="tl" rotWithShape="0">
                    <a:schemeClr val="bg1">
                      <a:alpha val="61000"/>
                    </a:schemeClr>
                  </a:outerShdw>
                </a:effectLst>
                <a:latin typeface="Arial"/>
                <a:cs typeface="Arial"/>
              </a:rPr>
              <a:t>ore </a:t>
            </a:r>
            <a:r>
              <a:rPr lang="en-GB" altLang="en-US" sz="1600" b="1" dirty="0" smtClean="0">
                <a:solidFill>
                  <a:srgbClr val="0000FF"/>
                </a:solidFill>
                <a:effectLst>
                  <a:outerShdw blurRad="165100" dist="38100" dir="2700000" algn="tl" rotWithShape="0">
                    <a:schemeClr val="bg1">
                      <a:alpha val="61000"/>
                    </a:schemeClr>
                  </a:outerShdw>
                </a:effectLst>
                <a:latin typeface="Arial"/>
                <a:cs typeface="Arial"/>
              </a:rPr>
              <a:t>9:00-11:00</a:t>
            </a:r>
            <a:endParaRPr lang="en-GB" altLang="en-US" sz="1600" b="1" dirty="0">
              <a:solidFill>
                <a:srgbClr val="0000FF"/>
              </a:solidFill>
              <a:effectLst>
                <a:outerShdw blurRad="165100" dist="38100" dir="2700000" algn="tl" rotWithShape="0">
                  <a:schemeClr val="bg1">
                    <a:alpha val="61000"/>
                  </a:schemeClr>
                </a:outerShdw>
              </a:effectLst>
              <a:latin typeface="Arial"/>
              <a:cs typeface="Arial"/>
            </a:endParaRPr>
          </a:p>
        </p:txBody>
      </p:sp>
      <p:pic>
        <p:nvPicPr>
          <p:cNvPr id="8" name="Picture 7" descr="C:\Users\C.Corallo\Desktop\logo.jpg"/>
          <p:cNvPicPr/>
          <p:nvPr/>
        </p:nvPicPr>
        <p:blipFill>
          <a:blip r:embed="rId2">
            <a:extLst>
              <a:ext uri="{28A0092B-C50C-407E-A947-70E740481C1C}">
                <a14:useLocalDpi xmlns:a14="http://schemas.microsoft.com/office/drawing/2010/main"/>
              </a:ext>
            </a:extLst>
          </a:blip>
          <a:srcRect/>
          <a:stretch>
            <a:fillRect/>
          </a:stretch>
        </p:blipFill>
        <p:spPr bwMode="auto">
          <a:xfrm>
            <a:off x="253033" y="231751"/>
            <a:ext cx="1429239" cy="83801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35"/>
          <p:cNvSpPr txBox="1">
            <a:spLocks noChangeArrowheads="1"/>
          </p:cNvSpPr>
          <p:nvPr/>
        </p:nvSpPr>
        <p:spPr bwMode="auto">
          <a:xfrm>
            <a:off x="685081" y="3038131"/>
            <a:ext cx="6192688" cy="866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4287" tIns="52144" rIns="104287" bIns="5214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ts val="684"/>
              </a:spcAft>
            </a:pPr>
            <a:r>
              <a:rPr lang="pt-PT" altLang="en-US" sz="2300" b="1" dirty="0" smtClean="0">
                <a:effectLst>
                  <a:outerShdw blurRad="114300" dist="50800" dir="5400000" algn="ctr" rotWithShape="0">
                    <a:schemeClr val="bg1"/>
                  </a:outerShdw>
                </a:effectLst>
                <a:latin typeface="+mn-lt"/>
              </a:rPr>
              <a:t>Prof. Tiago Miranda</a:t>
            </a:r>
            <a:endParaRPr lang="pt-PT" altLang="en-US" sz="2300" dirty="0">
              <a:effectLst>
                <a:outerShdw blurRad="114300" dist="50800" dir="5400000" algn="ctr" rotWithShape="0">
                  <a:schemeClr val="bg1"/>
                </a:outerShdw>
              </a:effectLst>
              <a:latin typeface="+mn-lt"/>
            </a:endParaRPr>
          </a:p>
          <a:p>
            <a:pPr algn="ctr"/>
            <a:r>
              <a:rPr lang="en-US" sz="1600" dirty="0" smtClean="0"/>
              <a:t>Civil </a:t>
            </a:r>
            <a:r>
              <a:rPr lang="en-US" sz="1600" dirty="0"/>
              <a:t>Engineering Department of University of Minho </a:t>
            </a:r>
            <a:r>
              <a:rPr lang="en-US" sz="1600" dirty="0" smtClean="0"/>
              <a:t>(Portugal)</a:t>
            </a:r>
            <a:endParaRPr lang="en-US" sz="1600" dirty="0">
              <a:latin typeface="+mn-lt"/>
            </a:endParaRPr>
          </a:p>
        </p:txBody>
      </p:sp>
      <p:sp>
        <p:nvSpPr>
          <p:cNvPr id="11" name="TextBox 4"/>
          <p:cNvSpPr txBox="1"/>
          <p:nvPr/>
        </p:nvSpPr>
        <p:spPr>
          <a:xfrm>
            <a:off x="-9756" y="1487626"/>
            <a:ext cx="7578636" cy="1336413"/>
          </a:xfrm>
          <a:prstGeom prst="rect">
            <a:avLst/>
          </a:prstGeom>
          <a:noFill/>
        </p:spPr>
        <p:txBody>
          <a:bodyPr wrap="square" lIns="104287" tIns="52144" rIns="104287" bIns="52144" rtlCol="0">
            <a:spAutoFit/>
          </a:bodyPr>
          <a:lstStyle/>
          <a:p>
            <a:pPr algn="ctr"/>
            <a:r>
              <a:rPr lang="en-US" sz="4000" b="1" dirty="0"/>
              <a:t>Overview on innovations in geotechnical engineering</a:t>
            </a:r>
          </a:p>
        </p:txBody>
      </p:sp>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l="12589" b="32683"/>
          <a:stretch/>
        </p:blipFill>
        <p:spPr>
          <a:xfrm>
            <a:off x="-1" y="4136701"/>
            <a:ext cx="7541215" cy="4355756"/>
          </a:xfrm>
          <a:prstGeom prst="rect">
            <a:avLst/>
          </a:prstGeom>
        </p:spPr>
      </p:pic>
    </p:spTree>
    <p:extLst>
      <p:ext uri="{BB962C8B-B14F-4D97-AF65-F5344CB8AC3E}">
        <p14:creationId xmlns:p14="http://schemas.microsoft.com/office/powerpoint/2010/main" val="179282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7"/>
          <p:cNvSpPr txBox="1">
            <a:spLocks noChangeArrowheads="1"/>
          </p:cNvSpPr>
          <p:nvPr/>
        </p:nvSpPr>
        <p:spPr bwMode="auto">
          <a:xfrm>
            <a:off x="0" y="1361614"/>
            <a:ext cx="7562850" cy="382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4287" tIns="52144" rIns="104287" bIns="5214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35000"/>
              </a:spcBef>
            </a:pPr>
            <a:r>
              <a:rPr lang="en-US" altLang="en-US" sz="2000" dirty="0">
                <a:effectLst>
                  <a:outerShdw blurRad="165100" dist="38100" dir="2700000" algn="tl" rotWithShape="0">
                    <a:schemeClr val="bg1">
                      <a:alpha val="61000"/>
                    </a:schemeClr>
                  </a:outerShdw>
                </a:effectLst>
              </a:rPr>
              <a:t> </a:t>
            </a:r>
            <a:r>
              <a:rPr lang="en-US" altLang="en-US" sz="2000" b="1" dirty="0">
                <a:solidFill>
                  <a:srgbClr val="0000FF"/>
                </a:solidFill>
                <a:effectLst>
                  <a:outerShdw blurRad="165100" dist="38100" dir="2700000" algn="tl" rotWithShape="0">
                    <a:schemeClr val="bg1">
                      <a:alpha val="61000"/>
                    </a:schemeClr>
                  </a:outerShdw>
                </a:effectLst>
                <a:latin typeface="Arial"/>
                <a:cs typeface="Arial"/>
              </a:rPr>
              <a:t>“</a:t>
            </a:r>
            <a:r>
              <a:rPr lang="en-US" sz="2000" b="1" dirty="0">
                <a:solidFill>
                  <a:srgbClr val="0000FF"/>
                </a:solidFill>
                <a:effectLst>
                  <a:outerShdw blurRad="165100" dist="38100" dir="2700000" algn="tl" rotWithShape="0">
                    <a:schemeClr val="bg1">
                      <a:alpha val="61000"/>
                    </a:schemeClr>
                  </a:outerShdw>
                </a:effectLst>
                <a:latin typeface="Arial"/>
                <a:cs typeface="Arial"/>
              </a:rPr>
              <a:t>Overview on innovations in geotechnical engineering”</a:t>
            </a:r>
          </a:p>
        </p:txBody>
      </p:sp>
      <p:sp>
        <p:nvSpPr>
          <p:cNvPr id="10" name="Text Box 35"/>
          <p:cNvSpPr txBox="1">
            <a:spLocks noChangeArrowheads="1"/>
          </p:cNvSpPr>
          <p:nvPr/>
        </p:nvSpPr>
        <p:spPr bwMode="auto">
          <a:xfrm>
            <a:off x="772112" y="8742674"/>
            <a:ext cx="6238912" cy="1426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4287" tIns="52144" rIns="104287" bIns="5214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Aft>
                <a:spcPts val="684"/>
              </a:spcAft>
            </a:pPr>
            <a:r>
              <a:rPr lang="pt-PT" altLang="en-US" sz="2000" b="1" dirty="0" smtClean="0">
                <a:effectLst>
                  <a:outerShdw blurRad="114300" dist="50800" dir="5400000" algn="ctr" rotWithShape="0">
                    <a:schemeClr val="bg1"/>
                  </a:outerShdw>
                </a:effectLst>
                <a:latin typeface="+mn-lt"/>
              </a:rPr>
              <a:t>Relatore</a:t>
            </a:r>
            <a:endParaRPr lang="pt-PT" altLang="en-US" sz="2000" dirty="0">
              <a:effectLst>
                <a:outerShdw blurRad="114300" dist="50800" dir="5400000" algn="ctr" rotWithShape="0">
                  <a:schemeClr val="bg1"/>
                </a:outerShdw>
              </a:effectLst>
              <a:latin typeface="+mn-lt"/>
            </a:endParaRPr>
          </a:p>
          <a:p>
            <a:r>
              <a:rPr lang="en-US" sz="1400" dirty="0"/>
              <a:t>Tiago Miranda is </a:t>
            </a:r>
            <a:r>
              <a:rPr lang="en-US" sz="1400" dirty="0" smtClean="0"/>
              <a:t>Assistant </a:t>
            </a:r>
            <a:r>
              <a:rPr lang="en-US" sz="1400" dirty="0"/>
              <a:t>Professor </a:t>
            </a:r>
            <a:r>
              <a:rPr lang="en-US" sz="1400" dirty="0" smtClean="0"/>
              <a:t>of </a:t>
            </a:r>
            <a:r>
              <a:rPr lang="en-US" sz="1400" dirty="0"/>
              <a:t>the Civil Engineering Department of University of Minho in Portugal. He has more than 20 years of experience in research and teaching in </a:t>
            </a:r>
            <a:r>
              <a:rPr lang="en-US" sz="1400" dirty="0" err="1"/>
              <a:t>Geotechnics</a:t>
            </a:r>
            <a:r>
              <a:rPr lang="en-US" sz="1400" dirty="0"/>
              <a:t>. He is coauthor of more than 200 publications </a:t>
            </a:r>
            <a:r>
              <a:rPr lang="en-US" sz="1400" dirty="0" smtClean="0"/>
              <a:t>and </a:t>
            </a:r>
            <a:r>
              <a:rPr lang="en-US" sz="1400" dirty="0"/>
              <a:t>participated in </a:t>
            </a:r>
            <a:r>
              <a:rPr lang="en-US" sz="1400" dirty="0" err="1" smtClean="0"/>
              <a:t>sveral</a:t>
            </a:r>
            <a:r>
              <a:rPr lang="en-US" sz="1400" dirty="0" smtClean="0"/>
              <a:t> </a:t>
            </a:r>
            <a:r>
              <a:rPr lang="en-US" sz="1400" dirty="0"/>
              <a:t>research projects.</a:t>
            </a:r>
            <a:endParaRPr lang="en-US" sz="1400" dirty="0">
              <a:latin typeface="+mn-lt"/>
            </a:endParaRPr>
          </a:p>
        </p:txBody>
      </p:sp>
      <p:sp>
        <p:nvSpPr>
          <p:cNvPr id="5" name="TextBox 4"/>
          <p:cNvSpPr txBox="1"/>
          <p:nvPr/>
        </p:nvSpPr>
        <p:spPr>
          <a:xfrm>
            <a:off x="-15786" y="1961797"/>
            <a:ext cx="7578636" cy="413083"/>
          </a:xfrm>
          <a:prstGeom prst="rect">
            <a:avLst/>
          </a:prstGeom>
          <a:noFill/>
        </p:spPr>
        <p:txBody>
          <a:bodyPr wrap="square" lIns="104287" tIns="52144" rIns="104287" bIns="52144" rtlCol="0">
            <a:spAutoFit/>
          </a:bodyPr>
          <a:lstStyle/>
          <a:p>
            <a:pPr algn="ctr"/>
            <a:r>
              <a:rPr lang="en-US" sz="2000" b="1" dirty="0" err="1" smtClean="0"/>
              <a:t>Argomenti</a:t>
            </a:r>
            <a:r>
              <a:rPr lang="en-US" sz="2000" b="1" dirty="0" smtClean="0"/>
              <a:t> del </a:t>
            </a:r>
            <a:r>
              <a:rPr lang="en-US" sz="2000" b="1" dirty="0" err="1" smtClean="0"/>
              <a:t>seminario</a:t>
            </a:r>
            <a:endParaRPr lang="en-US" sz="2000" b="1" dirty="0"/>
          </a:p>
        </p:txBody>
      </p:sp>
      <p:pic>
        <p:nvPicPr>
          <p:cNvPr id="8" name="Picture 7" descr="C:\Users\C.Corallo\Desktop\logo.jpg"/>
          <p:cNvPicPr/>
          <p:nvPr/>
        </p:nvPicPr>
        <p:blipFill>
          <a:blip r:embed="rId2">
            <a:extLst>
              <a:ext uri="{28A0092B-C50C-407E-A947-70E740481C1C}">
                <a14:useLocalDpi xmlns:a14="http://schemas.microsoft.com/office/drawing/2010/main"/>
              </a:ext>
            </a:extLst>
          </a:blip>
          <a:srcRect/>
          <a:stretch>
            <a:fillRect/>
          </a:stretch>
        </p:blipFill>
        <p:spPr bwMode="auto">
          <a:xfrm>
            <a:off x="253033" y="231751"/>
            <a:ext cx="1429239" cy="83801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35"/>
          <p:cNvSpPr txBox="1">
            <a:spLocks noChangeArrowheads="1"/>
          </p:cNvSpPr>
          <p:nvPr/>
        </p:nvSpPr>
        <p:spPr bwMode="auto">
          <a:xfrm>
            <a:off x="818335" y="2497991"/>
            <a:ext cx="6192688" cy="6076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4287" tIns="52144" rIns="104287" bIns="5214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spcAft>
                <a:spcPts val="600"/>
              </a:spcAft>
            </a:pPr>
            <a:r>
              <a:rPr lang="en-US" sz="1600" dirty="0"/>
              <a:t>In this lecture Professor Tiago Miranda will briefly present the research works he has been involved in his more than 20 years of activity as a researcher in the field of </a:t>
            </a:r>
            <a:r>
              <a:rPr lang="en-US" sz="1600" dirty="0" err="1"/>
              <a:t>Geotechnics</a:t>
            </a:r>
            <a:r>
              <a:rPr lang="en-US" sz="1600" dirty="0"/>
              <a:t>. </a:t>
            </a:r>
            <a:endParaRPr lang="en-US" sz="1600" dirty="0" smtClean="0"/>
          </a:p>
          <a:p>
            <a:pPr>
              <a:spcAft>
                <a:spcPts val="600"/>
              </a:spcAft>
            </a:pPr>
            <a:r>
              <a:rPr lang="en-US" sz="1600" dirty="0" smtClean="0"/>
              <a:t>Afterwards</a:t>
            </a:r>
            <a:r>
              <a:rPr lang="en-US" sz="1600" dirty="0"/>
              <a:t>, the lecture will focus on two topics, namely “Remote sensing techniques for rock slope characterization and monitoring” and “</a:t>
            </a:r>
            <a:r>
              <a:rPr lang="en-US" sz="1600" dirty="0" err="1"/>
              <a:t>Geostatistics</a:t>
            </a:r>
            <a:r>
              <a:rPr lang="en-US" sz="1600" dirty="0"/>
              <a:t> in rock mass modelling for underground structures”.</a:t>
            </a:r>
          </a:p>
          <a:p>
            <a:pPr>
              <a:spcAft>
                <a:spcPts val="600"/>
              </a:spcAft>
            </a:pPr>
            <a:r>
              <a:rPr lang="en-US" sz="1600" dirty="0" smtClean="0"/>
              <a:t>Recently </a:t>
            </a:r>
            <a:r>
              <a:rPr lang="en-US" sz="1600" dirty="0"/>
              <a:t>remote sensing techniques including laser scanning, photogrammetry and satellite images have been used in the context of geotechnical engineering, for instance in the context of rock mass characterization and geotechnical monitoring. Some aspects of the potential of these techniques will be addressed in the context of slope stability, including the analysis of the impacts of earthquakes in this type of geotechnical structures.</a:t>
            </a:r>
          </a:p>
          <a:p>
            <a:pPr>
              <a:spcAft>
                <a:spcPts val="600"/>
              </a:spcAft>
            </a:pPr>
            <a:r>
              <a:rPr lang="en-US" sz="1600" dirty="0" err="1" smtClean="0"/>
              <a:t>Geostatistics</a:t>
            </a:r>
            <a:r>
              <a:rPr lang="en-US" sz="1600" dirty="0" smtClean="0"/>
              <a:t> </a:t>
            </a:r>
            <a:r>
              <a:rPr lang="en-US" sz="1600" dirty="0"/>
              <a:t>is a probabilistic technique that was firstly developed in the scope of mining engineering and recently have been used in the context of </a:t>
            </a:r>
            <a:r>
              <a:rPr lang="en-US" sz="1600" dirty="0" err="1"/>
              <a:t>geotechnics</a:t>
            </a:r>
            <a:r>
              <a:rPr lang="en-US" sz="1600" dirty="0"/>
              <a:t> due to its ability to explicitly model complex geological conditions. In this presentation, some works related with the use of </a:t>
            </a:r>
            <a:r>
              <a:rPr lang="en-US" sz="1600" dirty="0" err="1"/>
              <a:t>geostatistics</a:t>
            </a:r>
            <a:r>
              <a:rPr lang="en-US" sz="1600" dirty="0"/>
              <a:t> to model heterogeneous rock masses will be presented.</a:t>
            </a:r>
          </a:p>
          <a:p>
            <a:pPr>
              <a:spcAft>
                <a:spcPts val="600"/>
              </a:spcAft>
            </a:pPr>
            <a:r>
              <a:rPr lang="en-US" sz="1600" dirty="0" smtClean="0"/>
              <a:t>The </a:t>
            </a:r>
            <a:r>
              <a:rPr lang="en-US" sz="1600" dirty="0"/>
              <a:t>lecture will be more informative than </a:t>
            </a:r>
            <a:r>
              <a:rPr lang="en-US" sz="1600" dirty="0" smtClean="0"/>
              <a:t>specialized </a:t>
            </a:r>
            <a:r>
              <a:rPr lang="en-US" sz="1600" dirty="0"/>
              <a:t>so that it can be interesting even for students not familiar with the addressed topics.</a:t>
            </a:r>
          </a:p>
        </p:txBody>
      </p:sp>
    </p:spTree>
    <p:extLst>
      <p:ext uri="{BB962C8B-B14F-4D97-AF65-F5344CB8AC3E}">
        <p14:creationId xmlns:p14="http://schemas.microsoft.com/office/powerpoint/2010/main" val="735786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4910</TotalTime>
  <Words>327</Words>
  <Application>Microsoft Office PowerPoint</Application>
  <PresentationFormat>Personalizzato</PresentationFormat>
  <Paragraphs>17</Paragraphs>
  <Slides>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vt:i4>
      </vt:variant>
    </vt:vector>
  </HeadingPairs>
  <TitlesOfParts>
    <vt:vector size="5" baseType="lpstr">
      <vt:lpstr>Arial</vt:lpstr>
      <vt:lpstr>Calibri</vt:lpstr>
      <vt:lpstr>Office Theme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Claudio Corallo</dc:creator>
  <cp:lastModifiedBy>Utente Windows</cp:lastModifiedBy>
  <cp:revision>53</cp:revision>
  <cp:lastPrinted>2015-10-26T18:32:56Z</cp:lastPrinted>
  <dcterms:created xsi:type="dcterms:W3CDTF">2015-10-23T20:04:18Z</dcterms:created>
  <dcterms:modified xsi:type="dcterms:W3CDTF">2022-10-28T08:36:29Z</dcterms:modified>
</cp:coreProperties>
</file>